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8"/>
  </p:notesMasterIdLst>
  <p:sldIdLst>
    <p:sldId id="307" r:id="rId2"/>
    <p:sldId id="313" r:id="rId3"/>
    <p:sldId id="298" r:id="rId4"/>
    <p:sldId id="314" r:id="rId5"/>
    <p:sldId id="315" r:id="rId6"/>
    <p:sldId id="275" r:id="rId7"/>
    <p:sldId id="323" r:id="rId8"/>
    <p:sldId id="305" r:id="rId9"/>
    <p:sldId id="316" r:id="rId10"/>
    <p:sldId id="320" r:id="rId11"/>
    <p:sldId id="319" r:id="rId12"/>
    <p:sldId id="308" r:id="rId13"/>
    <p:sldId id="321" r:id="rId14"/>
    <p:sldId id="324" r:id="rId15"/>
    <p:sldId id="325" r:id="rId16"/>
    <p:sldId id="30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5" autoAdjust="0"/>
    <p:restoredTop sz="94660"/>
  </p:normalViewPr>
  <p:slideViewPr>
    <p:cSldViewPr snapToGrid="0">
      <p:cViewPr varScale="1">
        <p:scale>
          <a:sx n="70" d="100"/>
          <a:sy n="70" d="100"/>
        </p:scale>
        <p:origin x="4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ru.wikipedia.org/wiki/%D0%A1%D0%B8%D1%81%D1%82%D0%B5%D0%BC%D0%B0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ru.wikipedia.org/wiki/%D0%A1%D0%B8%D1%81%D1%82%D0%B5%D0%BC%D0%B0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6A7A1D-62D1-42BB-A3B3-5EC1A95EBC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F3C789A-929B-4C18-81DA-1BC6A5CFE367}">
      <dgm:prSet/>
      <dgm:spPr/>
      <dgm:t>
        <a:bodyPr/>
        <a:lstStyle/>
        <a:p>
          <a:pPr algn="just"/>
          <a:r>
            <a:rPr lang="ru-RU" b="1" i="0" dirty="0"/>
            <a:t>Система реального времени </a:t>
          </a:r>
          <a:r>
            <a:rPr lang="ru-RU" b="0" i="0" dirty="0"/>
            <a:t>(СРВ) — </a:t>
          </a:r>
          <a:r>
            <a:rPr lang="ru-RU" b="0" i="0" dirty="0">
              <a:solidFill>
                <a:schemeClr val="tx1"/>
              </a:solidFill>
              <a:hlinkClick xmlns:r="http://schemas.openxmlformats.org/officeDocument/2006/relationships" r:id="rId1" tooltip="Система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система</a:t>
          </a:r>
          <a:r>
            <a:rPr lang="ru-RU" b="0" i="0" dirty="0">
              <a:solidFill>
                <a:schemeClr val="tx1"/>
              </a:solidFill>
            </a:rPr>
            <a:t>, </a:t>
          </a:r>
          <a:r>
            <a:rPr lang="ru-RU" b="0" i="0" dirty="0"/>
            <a:t>которая должна реагировать на события во внешней по отношению к системе среде или воздействовать на среду в рамках требуемых временных ограничений.</a:t>
          </a:r>
          <a:endParaRPr lang="ru-RU" dirty="0"/>
        </a:p>
      </dgm:t>
    </dgm:pt>
    <dgm:pt modelId="{5A8802B8-C66F-4C22-A141-B71473FA5888}" type="parTrans" cxnId="{F57ADB0B-67F6-4388-85D9-AE64805AFEE3}">
      <dgm:prSet/>
      <dgm:spPr/>
      <dgm:t>
        <a:bodyPr/>
        <a:lstStyle/>
        <a:p>
          <a:endParaRPr lang="ru-RU"/>
        </a:p>
      </dgm:t>
    </dgm:pt>
    <dgm:pt modelId="{8E7CA770-71CC-4B9E-930D-AC7A00ACC228}" type="sibTrans" cxnId="{F57ADB0B-67F6-4388-85D9-AE64805AFEE3}">
      <dgm:prSet/>
      <dgm:spPr/>
      <dgm:t>
        <a:bodyPr/>
        <a:lstStyle/>
        <a:p>
          <a:endParaRPr lang="ru-RU"/>
        </a:p>
      </dgm:t>
    </dgm:pt>
    <dgm:pt modelId="{95FF4571-A262-4042-9679-827EA7BA9BED}" type="pres">
      <dgm:prSet presAssocID="{EF6A7A1D-62D1-42BB-A3B3-5EC1A95EBCB4}" presName="linear" presStyleCnt="0">
        <dgm:presLayoutVars>
          <dgm:animLvl val="lvl"/>
          <dgm:resizeHandles val="exact"/>
        </dgm:presLayoutVars>
      </dgm:prSet>
      <dgm:spPr/>
    </dgm:pt>
    <dgm:pt modelId="{17C42DED-5CF4-433B-AC4A-60EB1EF4703E}" type="pres">
      <dgm:prSet presAssocID="{CF3C789A-929B-4C18-81DA-1BC6A5CFE367}" presName="parentText" presStyleLbl="node1" presStyleIdx="0" presStyleCnt="1" custLinFactNeighborY="4535">
        <dgm:presLayoutVars>
          <dgm:chMax val="0"/>
          <dgm:bulletEnabled val="1"/>
        </dgm:presLayoutVars>
      </dgm:prSet>
      <dgm:spPr/>
    </dgm:pt>
  </dgm:ptLst>
  <dgm:cxnLst>
    <dgm:cxn modelId="{F57ADB0B-67F6-4388-85D9-AE64805AFEE3}" srcId="{EF6A7A1D-62D1-42BB-A3B3-5EC1A95EBCB4}" destId="{CF3C789A-929B-4C18-81DA-1BC6A5CFE367}" srcOrd="0" destOrd="0" parTransId="{5A8802B8-C66F-4C22-A141-B71473FA5888}" sibTransId="{8E7CA770-71CC-4B9E-930D-AC7A00ACC228}"/>
    <dgm:cxn modelId="{1BBB4B7E-752F-4BB7-94DB-B158CDC09C18}" type="presOf" srcId="{EF6A7A1D-62D1-42BB-A3B3-5EC1A95EBCB4}" destId="{95FF4571-A262-4042-9679-827EA7BA9BED}" srcOrd="0" destOrd="0" presId="urn:microsoft.com/office/officeart/2005/8/layout/vList2"/>
    <dgm:cxn modelId="{598D4DEC-23CC-4095-A1A2-6651C6670548}" type="presOf" srcId="{CF3C789A-929B-4C18-81DA-1BC6A5CFE367}" destId="{17C42DED-5CF4-433B-AC4A-60EB1EF4703E}" srcOrd="0" destOrd="0" presId="urn:microsoft.com/office/officeart/2005/8/layout/vList2"/>
    <dgm:cxn modelId="{5FDA67B6-52CB-4EBC-AB38-065D92C5C231}" type="presParOf" srcId="{95FF4571-A262-4042-9679-827EA7BA9BED}" destId="{17C42DED-5CF4-433B-AC4A-60EB1EF470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7C82CC-E942-4A9B-982A-84BEF8BCA90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088DE81-DA8E-4C71-A740-FFD40D4C9B1B}">
      <dgm:prSet/>
      <dgm:spPr/>
      <dgm:t>
        <a:bodyPr/>
        <a:lstStyle/>
        <a:p>
          <a:pPr algn="just"/>
          <a:r>
            <a:rPr lang="ru-RU" b="1" dirty="0"/>
            <a:t>Архитектура «клиент-сервер»</a:t>
          </a:r>
          <a:r>
            <a:rPr lang="ru-RU" dirty="0"/>
            <a:t>. Основной её принцип заключается в вынесении сервисов ОС в виде серверов на уровень пользователя и выполнении микроядром функций диспетчера сообщений между клиентскими пользовательскими программами и серверами — системными сервисами</a:t>
          </a:r>
          <a:endParaRPr lang="ru-RU" b="0" dirty="0"/>
        </a:p>
      </dgm:t>
    </dgm:pt>
    <dgm:pt modelId="{0DC59C50-2006-4505-9EEC-62560278AF6F}" type="parTrans" cxnId="{C45ED6D3-3AC5-4B90-BDFE-FF6843C3CC71}">
      <dgm:prSet/>
      <dgm:spPr/>
      <dgm:t>
        <a:bodyPr/>
        <a:lstStyle/>
        <a:p>
          <a:endParaRPr lang="ru-RU"/>
        </a:p>
      </dgm:t>
    </dgm:pt>
    <dgm:pt modelId="{DDAAB230-7A2D-445E-A343-064B6AE16DAC}" type="sibTrans" cxnId="{C45ED6D3-3AC5-4B90-BDFE-FF6843C3CC71}">
      <dgm:prSet/>
      <dgm:spPr/>
      <dgm:t>
        <a:bodyPr/>
        <a:lstStyle/>
        <a:p>
          <a:endParaRPr lang="ru-RU"/>
        </a:p>
      </dgm:t>
    </dgm:pt>
    <dgm:pt modelId="{5A7ACE47-19F3-4651-81F9-2DAE8B0B9033}" type="pres">
      <dgm:prSet presAssocID="{507C82CC-E942-4A9B-982A-84BEF8BCA90A}" presName="linear" presStyleCnt="0">
        <dgm:presLayoutVars>
          <dgm:animLvl val="lvl"/>
          <dgm:resizeHandles val="exact"/>
        </dgm:presLayoutVars>
      </dgm:prSet>
      <dgm:spPr/>
    </dgm:pt>
    <dgm:pt modelId="{D6808407-788B-4AD7-8933-E0F41BE90C5D}" type="pres">
      <dgm:prSet presAssocID="{9088DE81-DA8E-4C71-A740-FFD40D4C9B1B}" presName="parentText" presStyleLbl="node1" presStyleIdx="0" presStyleCnt="1" custLinFactNeighborY="-799">
        <dgm:presLayoutVars>
          <dgm:chMax val="0"/>
          <dgm:bulletEnabled val="1"/>
        </dgm:presLayoutVars>
      </dgm:prSet>
      <dgm:spPr/>
    </dgm:pt>
  </dgm:ptLst>
  <dgm:cxnLst>
    <dgm:cxn modelId="{7D23AF98-F45D-4CF7-9D83-4BB19B0C2C90}" type="presOf" srcId="{507C82CC-E942-4A9B-982A-84BEF8BCA90A}" destId="{5A7ACE47-19F3-4651-81F9-2DAE8B0B9033}" srcOrd="0" destOrd="0" presId="urn:microsoft.com/office/officeart/2005/8/layout/vList2"/>
    <dgm:cxn modelId="{C45ED6D3-3AC5-4B90-BDFE-FF6843C3CC71}" srcId="{507C82CC-E942-4A9B-982A-84BEF8BCA90A}" destId="{9088DE81-DA8E-4C71-A740-FFD40D4C9B1B}" srcOrd="0" destOrd="0" parTransId="{0DC59C50-2006-4505-9EEC-62560278AF6F}" sibTransId="{DDAAB230-7A2D-445E-A343-064B6AE16DAC}"/>
    <dgm:cxn modelId="{AE598AE2-9D83-4650-83A6-52A207A2F1C4}" type="presOf" srcId="{9088DE81-DA8E-4C71-A740-FFD40D4C9B1B}" destId="{D6808407-788B-4AD7-8933-E0F41BE90C5D}" srcOrd="0" destOrd="0" presId="urn:microsoft.com/office/officeart/2005/8/layout/vList2"/>
    <dgm:cxn modelId="{F6E271D9-6F93-4673-807D-3618EAD31B35}" type="presParOf" srcId="{5A7ACE47-19F3-4651-81F9-2DAE8B0B9033}" destId="{D6808407-788B-4AD7-8933-E0F41BE90C5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3C5B66E-A90D-44B4-BFA5-8138B690625A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ru-RU"/>
        </a:p>
      </dgm:t>
    </dgm:pt>
    <dgm:pt modelId="{F36B334D-80CF-4A79-8E20-9D84019A5D0C}">
      <dgm:prSet custT="1"/>
      <dgm:spPr/>
      <dgm:t>
        <a:bodyPr/>
        <a:lstStyle/>
        <a:p>
          <a:r>
            <a:rPr lang="ru-RU" sz="2000" dirty="0"/>
            <a:t>Повышенная надёжность, так как каждый сервис является, по сути, самостоятельным приложением и его легче отладить и отследить ошибки.</a:t>
          </a:r>
        </a:p>
      </dgm:t>
    </dgm:pt>
    <dgm:pt modelId="{E2526308-146B-4ED4-9A34-9D81721B3340}" type="parTrans" cxnId="{71826472-E3CB-4EC4-BB15-4885B79015AA}">
      <dgm:prSet/>
      <dgm:spPr/>
      <dgm:t>
        <a:bodyPr/>
        <a:lstStyle/>
        <a:p>
          <a:endParaRPr lang="ru-RU" sz="2000"/>
        </a:p>
      </dgm:t>
    </dgm:pt>
    <dgm:pt modelId="{B00D5D26-607E-4AFA-9008-677CB774B069}" type="sibTrans" cxnId="{71826472-E3CB-4EC4-BB15-4885B79015AA}">
      <dgm:prSet/>
      <dgm:spPr/>
      <dgm:t>
        <a:bodyPr/>
        <a:lstStyle/>
        <a:p>
          <a:endParaRPr lang="ru-RU" sz="2000"/>
        </a:p>
      </dgm:t>
    </dgm:pt>
    <dgm:pt modelId="{10F12EFA-CBC8-4485-AFA4-6055DD77FBDF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ru-RU" sz="2000" dirty="0"/>
            <a:t>Улучшенная </a:t>
          </a:r>
          <a:r>
            <a:rPr lang="ru-RU" sz="2000" u="sng" dirty="0">
              <a:solidFill>
                <a:schemeClr val="tx1"/>
              </a:solidFill>
            </a:rPr>
            <a:t>масштабируемость</a:t>
          </a:r>
          <a:r>
            <a:rPr lang="ru-RU" sz="2000" dirty="0"/>
            <a:t>, поскольку ненужные сервисы могут быть исключены из системы без ущерба к её работоспособности.</a:t>
          </a:r>
        </a:p>
      </dgm:t>
    </dgm:pt>
    <dgm:pt modelId="{C57A8F6D-F2FC-48E0-AD23-30D9B0C0CC75}" type="parTrans" cxnId="{70904C99-F7FB-4AE7-8D1B-C2E3F2D7FC9C}">
      <dgm:prSet/>
      <dgm:spPr/>
      <dgm:t>
        <a:bodyPr/>
        <a:lstStyle/>
        <a:p>
          <a:endParaRPr lang="ru-RU" sz="2000"/>
        </a:p>
      </dgm:t>
    </dgm:pt>
    <dgm:pt modelId="{CAD8AEDE-A1EF-4AAE-A860-E6BB139ED7F5}" type="sibTrans" cxnId="{70904C99-F7FB-4AE7-8D1B-C2E3F2D7FC9C}">
      <dgm:prSet/>
      <dgm:spPr/>
      <dgm:t>
        <a:bodyPr/>
        <a:lstStyle/>
        <a:p>
          <a:endParaRPr lang="ru-RU" sz="2000"/>
        </a:p>
      </dgm:t>
    </dgm:pt>
    <dgm:pt modelId="{C2373EFB-8A03-4133-BC92-D07DEF0CAC2B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ru-RU" sz="2000" dirty="0"/>
            <a:t>Повышенная отказоустойчивость, так как «зависший» сервис может быть перезапущен без перезагрузки системы. При этом есть возможность перехода на другой сервер.</a:t>
          </a:r>
        </a:p>
      </dgm:t>
    </dgm:pt>
    <dgm:pt modelId="{46C69284-EC58-4493-8BBE-EE4D9718040F}" type="parTrans" cxnId="{4935316A-3AB2-44EA-BCF0-12DD4FC66B12}">
      <dgm:prSet/>
      <dgm:spPr/>
      <dgm:t>
        <a:bodyPr/>
        <a:lstStyle/>
        <a:p>
          <a:endParaRPr lang="ru-RU" sz="2000"/>
        </a:p>
      </dgm:t>
    </dgm:pt>
    <dgm:pt modelId="{48A705A2-767A-4D13-A8BA-B66BF9B41B03}" type="sibTrans" cxnId="{4935316A-3AB2-44EA-BCF0-12DD4FC66B12}">
      <dgm:prSet/>
      <dgm:spPr/>
      <dgm:t>
        <a:bodyPr/>
        <a:lstStyle/>
        <a:p>
          <a:endParaRPr lang="ru-RU" sz="2000"/>
        </a:p>
      </dgm:t>
    </dgm:pt>
    <dgm:pt modelId="{916FCE86-3DD5-4F12-8833-E70450F82B42}" type="pres">
      <dgm:prSet presAssocID="{D3C5B66E-A90D-44B4-BFA5-8138B690625A}" presName="linear" presStyleCnt="0">
        <dgm:presLayoutVars>
          <dgm:animLvl val="lvl"/>
          <dgm:resizeHandles val="exact"/>
        </dgm:presLayoutVars>
      </dgm:prSet>
      <dgm:spPr/>
    </dgm:pt>
    <dgm:pt modelId="{AFA48FF6-AF78-41DF-94C5-E4C79A2DA23C}" type="pres">
      <dgm:prSet presAssocID="{F36B334D-80CF-4A79-8E20-9D84019A5D0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89B45D4-27F1-4144-BB0D-5B06250906C6}" type="pres">
      <dgm:prSet presAssocID="{B00D5D26-607E-4AFA-9008-677CB774B069}" presName="spacer" presStyleCnt="0"/>
      <dgm:spPr/>
    </dgm:pt>
    <dgm:pt modelId="{D6004C1C-7DD2-45C3-BD44-88C2F8EF140C}" type="pres">
      <dgm:prSet presAssocID="{10F12EFA-CBC8-4485-AFA4-6055DD77FBD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50D78D3-52F4-4C9D-9A33-2433AD9696CB}" type="pres">
      <dgm:prSet presAssocID="{CAD8AEDE-A1EF-4AAE-A860-E6BB139ED7F5}" presName="spacer" presStyleCnt="0"/>
      <dgm:spPr/>
    </dgm:pt>
    <dgm:pt modelId="{04515C42-BBD9-4D4F-B70D-2738EC9AEA77}" type="pres">
      <dgm:prSet presAssocID="{C2373EFB-8A03-4133-BC92-D07DEF0CAC2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A8B5B11-FAB9-4DE2-9727-DCA20228C799}" type="presOf" srcId="{C2373EFB-8A03-4133-BC92-D07DEF0CAC2B}" destId="{04515C42-BBD9-4D4F-B70D-2738EC9AEA77}" srcOrd="0" destOrd="0" presId="urn:microsoft.com/office/officeart/2005/8/layout/vList2"/>
    <dgm:cxn modelId="{8C0BD61E-B3B5-4C48-855A-AB6C0CD2D1CD}" type="presOf" srcId="{F36B334D-80CF-4A79-8E20-9D84019A5D0C}" destId="{AFA48FF6-AF78-41DF-94C5-E4C79A2DA23C}" srcOrd="0" destOrd="0" presId="urn:microsoft.com/office/officeart/2005/8/layout/vList2"/>
    <dgm:cxn modelId="{627CAD1F-B4DF-4216-B1DD-E91AB417BF04}" type="presOf" srcId="{D3C5B66E-A90D-44B4-BFA5-8138B690625A}" destId="{916FCE86-3DD5-4F12-8833-E70450F82B42}" srcOrd="0" destOrd="0" presId="urn:microsoft.com/office/officeart/2005/8/layout/vList2"/>
    <dgm:cxn modelId="{4935316A-3AB2-44EA-BCF0-12DD4FC66B12}" srcId="{D3C5B66E-A90D-44B4-BFA5-8138B690625A}" destId="{C2373EFB-8A03-4133-BC92-D07DEF0CAC2B}" srcOrd="2" destOrd="0" parTransId="{46C69284-EC58-4493-8BBE-EE4D9718040F}" sibTransId="{48A705A2-767A-4D13-A8BA-B66BF9B41B03}"/>
    <dgm:cxn modelId="{71826472-E3CB-4EC4-BB15-4885B79015AA}" srcId="{D3C5B66E-A90D-44B4-BFA5-8138B690625A}" destId="{F36B334D-80CF-4A79-8E20-9D84019A5D0C}" srcOrd="0" destOrd="0" parTransId="{E2526308-146B-4ED4-9A34-9D81721B3340}" sibTransId="{B00D5D26-607E-4AFA-9008-677CB774B069}"/>
    <dgm:cxn modelId="{70904C99-F7FB-4AE7-8D1B-C2E3F2D7FC9C}" srcId="{D3C5B66E-A90D-44B4-BFA5-8138B690625A}" destId="{10F12EFA-CBC8-4485-AFA4-6055DD77FBDF}" srcOrd="1" destOrd="0" parTransId="{C57A8F6D-F2FC-48E0-AD23-30D9B0C0CC75}" sibTransId="{CAD8AEDE-A1EF-4AAE-A860-E6BB139ED7F5}"/>
    <dgm:cxn modelId="{784DFFC5-489D-4136-AF4D-88A9D784C139}" type="presOf" srcId="{10F12EFA-CBC8-4485-AFA4-6055DD77FBDF}" destId="{D6004C1C-7DD2-45C3-BD44-88C2F8EF140C}" srcOrd="0" destOrd="0" presId="urn:microsoft.com/office/officeart/2005/8/layout/vList2"/>
    <dgm:cxn modelId="{6ABD24D6-456A-448F-AA80-9A6CDB7CA544}" type="presParOf" srcId="{916FCE86-3DD5-4F12-8833-E70450F82B42}" destId="{AFA48FF6-AF78-41DF-94C5-E4C79A2DA23C}" srcOrd="0" destOrd="0" presId="urn:microsoft.com/office/officeart/2005/8/layout/vList2"/>
    <dgm:cxn modelId="{7051B174-70E5-40C8-A0FD-BAB110DA9CB9}" type="presParOf" srcId="{916FCE86-3DD5-4F12-8833-E70450F82B42}" destId="{089B45D4-27F1-4144-BB0D-5B06250906C6}" srcOrd="1" destOrd="0" presId="urn:microsoft.com/office/officeart/2005/8/layout/vList2"/>
    <dgm:cxn modelId="{5114AE8B-3A20-45A8-9C89-290D6E1E27FD}" type="presParOf" srcId="{916FCE86-3DD5-4F12-8833-E70450F82B42}" destId="{D6004C1C-7DD2-45C3-BD44-88C2F8EF140C}" srcOrd="2" destOrd="0" presId="urn:microsoft.com/office/officeart/2005/8/layout/vList2"/>
    <dgm:cxn modelId="{E6DA33C4-151B-48F9-BD53-74C864F999B0}" type="presParOf" srcId="{916FCE86-3DD5-4F12-8833-E70450F82B42}" destId="{950D78D3-52F4-4C9D-9A33-2433AD9696CB}" srcOrd="3" destOrd="0" presId="urn:microsoft.com/office/officeart/2005/8/layout/vList2"/>
    <dgm:cxn modelId="{5622A179-FC7B-4C1D-8E3E-DDDF5EA9139F}" type="presParOf" srcId="{916FCE86-3DD5-4F12-8833-E70450F82B42}" destId="{04515C42-BBD9-4D4F-B70D-2738EC9AEA7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C5B66E-A90D-44B4-BFA5-8138B690625A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ru-RU"/>
        </a:p>
      </dgm:t>
    </dgm:pt>
    <dgm:pt modelId="{D6F5278F-B488-446D-9E05-3AD5908ADB96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ru-RU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Системы измерения и управления, радары</a:t>
          </a:r>
        </a:p>
      </dgm:t>
    </dgm:pt>
    <dgm:pt modelId="{90DA97F8-5805-4B45-AF19-AB6F1B05EB46}" type="parTrans" cxnId="{DFC9B2F5-DC2D-40CC-9B18-092DA6CD4A6C}">
      <dgm:prSet/>
      <dgm:spPr/>
      <dgm:t>
        <a:bodyPr/>
        <a:lstStyle/>
        <a:p>
          <a:endParaRPr lang="ru-RU"/>
        </a:p>
      </dgm:t>
    </dgm:pt>
    <dgm:pt modelId="{9A0549EC-E438-4382-B881-9B8729B12753}" type="sibTrans" cxnId="{DFC9B2F5-DC2D-40CC-9B18-092DA6CD4A6C}">
      <dgm:prSet/>
      <dgm:spPr/>
      <dgm:t>
        <a:bodyPr/>
        <a:lstStyle/>
        <a:p>
          <a:endParaRPr lang="ru-RU"/>
        </a:p>
      </dgm:t>
    </dgm:pt>
    <dgm:pt modelId="{4A8A134C-DB61-48B8-A0F1-BC96B8554489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ru-RU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Ракеты, системы определения положения и привязки к местности</a:t>
          </a:r>
        </a:p>
      </dgm:t>
    </dgm:pt>
    <dgm:pt modelId="{0F0E53F5-CC6E-4D53-B973-1E924B395ABE}" type="parTrans" cxnId="{F37E5C7E-1978-46C6-9C0F-72F74FDAB9A1}">
      <dgm:prSet/>
      <dgm:spPr/>
      <dgm:t>
        <a:bodyPr/>
        <a:lstStyle/>
        <a:p>
          <a:endParaRPr lang="ru-RU"/>
        </a:p>
      </dgm:t>
    </dgm:pt>
    <dgm:pt modelId="{3A2C6815-7B93-435F-B852-5EA6807505B9}" type="sibTrans" cxnId="{F37E5C7E-1978-46C6-9C0F-72F74FDAB9A1}">
      <dgm:prSet/>
      <dgm:spPr/>
      <dgm:t>
        <a:bodyPr/>
        <a:lstStyle/>
        <a:p>
          <a:endParaRPr lang="ru-RU"/>
        </a:p>
      </dgm:t>
    </dgm:pt>
    <dgm:pt modelId="{8C338C06-3006-482C-96AF-BB6692DA67E3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ru-RU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Автоматические системы управления производством (АСУП)</a:t>
          </a:r>
        </a:p>
      </dgm:t>
    </dgm:pt>
    <dgm:pt modelId="{257D4D75-1111-4526-92E4-428A3D53A40F}" type="parTrans" cxnId="{21178BF3-E980-467E-8A6A-3E12A92D36C2}">
      <dgm:prSet/>
      <dgm:spPr/>
      <dgm:t>
        <a:bodyPr/>
        <a:lstStyle/>
        <a:p>
          <a:endParaRPr lang="ru-RU"/>
        </a:p>
      </dgm:t>
    </dgm:pt>
    <dgm:pt modelId="{5874216C-D2BA-4F0E-9E25-DF91EBD66221}" type="sibTrans" cxnId="{21178BF3-E980-467E-8A6A-3E12A92D36C2}">
      <dgm:prSet/>
      <dgm:spPr/>
      <dgm:t>
        <a:bodyPr/>
        <a:lstStyle/>
        <a:p>
          <a:endParaRPr lang="ru-RU"/>
        </a:p>
      </dgm:t>
    </dgm:pt>
    <dgm:pt modelId="{C5897C3C-236D-4843-B00B-A4599CAED67F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ru-RU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Автомобилестроение: симуляторы, системы управления мотором, автоматическое сцепление, системы антиблокировки колес</a:t>
          </a:r>
        </a:p>
      </dgm:t>
    </dgm:pt>
    <dgm:pt modelId="{0DF41C44-DA61-4D21-ADEC-480CDE9830C6}" type="parTrans" cxnId="{8DD8FC4E-1FC4-48D8-B2D0-B5A53F454B27}">
      <dgm:prSet/>
      <dgm:spPr/>
      <dgm:t>
        <a:bodyPr/>
        <a:lstStyle/>
        <a:p>
          <a:endParaRPr lang="ru-RU"/>
        </a:p>
      </dgm:t>
    </dgm:pt>
    <dgm:pt modelId="{6D78F63E-64B8-4D9A-B5D3-DB7A77D7BF1E}" type="sibTrans" cxnId="{8DD8FC4E-1FC4-48D8-B2D0-B5A53F454B27}">
      <dgm:prSet/>
      <dgm:spPr/>
      <dgm:t>
        <a:bodyPr/>
        <a:lstStyle/>
        <a:p>
          <a:endParaRPr lang="ru-RU"/>
        </a:p>
      </dgm:t>
    </dgm:pt>
    <dgm:pt modelId="{B207B316-CBD9-400B-A7A2-149EE28B475F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ru-RU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Энергетика</a:t>
          </a:r>
        </a:p>
      </dgm:t>
    </dgm:pt>
    <dgm:pt modelId="{4555B7CD-D046-49F3-8C8C-868AB19CACEF}" type="parTrans" cxnId="{3E27700E-B29E-4623-AA5B-90D70170AA62}">
      <dgm:prSet/>
      <dgm:spPr/>
      <dgm:t>
        <a:bodyPr/>
        <a:lstStyle/>
        <a:p>
          <a:endParaRPr lang="ru-RU"/>
        </a:p>
      </dgm:t>
    </dgm:pt>
    <dgm:pt modelId="{B3027964-E4E0-4998-927C-5BB7766CBD34}" type="sibTrans" cxnId="{3E27700E-B29E-4623-AA5B-90D70170AA62}">
      <dgm:prSet/>
      <dgm:spPr/>
      <dgm:t>
        <a:bodyPr/>
        <a:lstStyle/>
        <a:p>
          <a:endParaRPr lang="ru-RU"/>
        </a:p>
      </dgm:t>
    </dgm:pt>
    <dgm:pt modelId="{3B0CCB8D-2DD6-4AD1-8C4B-351CEAFCDFD7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ru-RU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Системы автопилотирования</a:t>
          </a:r>
        </a:p>
      </dgm:t>
    </dgm:pt>
    <dgm:pt modelId="{F45358E9-8C89-452D-A4CC-CDEEFF3094D7}" type="parTrans" cxnId="{7DF1A038-2597-4708-AD5D-704C97C5956A}">
      <dgm:prSet/>
      <dgm:spPr/>
      <dgm:t>
        <a:bodyPr/>
        <a:lstStyle/>
        <a:p>
          <a:endParaRPr lang="ru-RU"/>
        </a:p>
      </dgm:t>
    </dgm:pt>
    <dgm:pt modelId="{428DD53A-499E-4DD9-920E-DE25CF73F680}" type="sibTrans" cxnId="{7DF1A038-2597-4708-AD5D-704C97C5956A}">
      <dgm:prSet/>
      <dgm:spPr/>
      <dgm:t>
        <a:bodyPr/>
        <a:lstStyle/>
        <a:p>
          <a:endParaRPr lang="ru-RU"/>
        </a:p>
      </dgm:t>
    </dgm:pt>
    <dgm:pt modelId="{73047C43-872B-416D-AB96-259AD9564F57}" type="pres">
      <dgm:prSet presAssocID="{D3C5B66E-A90D-44B4-BFA5-8138B690625A}" presName="diagram" presStyleCnt="0">
        <dgm:presLayoutVars>
          <dgm:dir/>
          <dgm:resizeHandles val="exact"/>
        </dgm:presLayoutVars>
      </dgm:prSet>
      <dgm:spPr/>
    </dgm:pt>
    <dgm:pt modelId="{EAA5B490-6FDB-47D7-9449-78BBCFAA4AE5}" type="pres">
      <dgm:prSet presAssocID="{D6F5278F-B488-446D-9E05-3AD5908ADB96}" presName="node" presStyleLbl="node1" presStyleIdx="0" presStyleCnt="6">
        <dgm:presLayoutVars>
          <dgm:bulletEnabled val="1"/>
        </dgm:presLayoutVars>
      </dgm:prSet>
      <dgm:spPr/>
    </dgm:pt>
    <dgm:pt modelId="{9372595C-FFC0-421E-B4A9-694DF61338FC}" type="pres">
      <dgm:prSet presAssocID="{9A0549EC-E438-4382-B881-9B8729B12753}" presName="sibTrans" presStyleCnt="0"/>
      <dgm:spPr/>
    </dgm:pt>
    <dgm:pt modelId="{CE20B88E-A775-49DD-AE75-A5512B4016D6}" type="pres">
      <dgm:prSet presAssocID="{4A8A134C-DB61-48B8-A0F1-BC96B8554489}" presName="node" presStyleLbl="node1" presStyleIdx="1" presStyleCnt="6">
        <dgm:presLayoutVars>
          <dgm:bulletEnabled val="1"/>
        </dgm:presLayoutVars>
      </dgm:prSet>
      <dgm:spPr/>
    </dgm:pt>
    <dgm:pt modelId="{7490B760-AC28-4B1B-AA7F-5452A181A8C5}" type="pres">
      <dgm:prSet presAssocID="{3A2C6815-7B93-435F-B852-5EA6807505B9}" presName="sibTrans" presStyleCnt="0"/>
      <dgm:spPr/>
    </dgm:pt>
    <dgm:pt modelId="{9FAF15D4-55C4-4E86-9769-7414743A3A1F}" type="pres">
      <dgm:prSet presAssocID="{8C338C06-3006-482C-96AF-BB6692DA67E3}" presName="node" presStyleLbl="node1" presStyleIdx="2" presStyleCnt="6">
        <dgm:presLayoutVars>
          <dgm:bulletEnabled val="1"/>
        </dgm:presLayoutVars>
      </dgm:prSet>
      <dgm:spPr/>
    </dgm:pt>
    <dgm:pt modelId="{1ED57C5B-D75C-4AE8-9435-75E6FF1B2594}" type="pres">
      <dgm:prSet presAssocID="{5874216C-D2BA-4F0E-9E25-DF91EBD66221}" presName="sibTrans" presStyleCnt="0"/>
      <dgm:spPr/>
    </dgm:pt>
    <dgm:pt modelId="{4D1EFC24-1FD2-459A-A495-7932C7966BEC}" type="pres">
      <dgm:prSet presAssocID="{C5897C3C-236D-4843-B00B-A4599CAED67F}" presName="node" presStyleLbl="node1" presStyleIdx="3" presStyleCnt="6">
        <dgm:presLayoutVars>
          <dgm:bulletEnabled val="1"/>
        </dgm:presLayoutVars>
      </dgm:prSet>
      <dgm:spPr/>
    </dgm:pt>
    <dgm:pt modelId="{52B149CC-9736-4330-AAA7-D70CE82FA27F}" type="pres">
      <dgm:prSet presAssocID="{6D78F63E-64B8-4D9A-B5D3-DB7A77D7BF1E}" presName="sibTrans" presStyleCnt="0"/>
      <dgm:spPr/>
    </dgm:pt>
    <dgm:pt modelId="{91CEF9DD-4021-4119-B38F-52DF0E560A59}" type="pres">
      <dgm:prSet presAssocID="{B207B316-CBD9-400B-A7A2-149EE28B475F}" presName="node" presStyleLbl="node1" presStyleIdx="4" presStyleCnt="6">
        <dgm:presLayoutVars>
          <dgm:bulletEnabled val="1"/>
        </dgm:presLayoutVars>
      </dgm:prSet>
      <dgm:spPr/>
    </dgm:pt>
    <dgm:pt modelId="{7E075E77-FB89-4F05-A287-73685169E93A}" type="pres">
      <dgm:prSet presAssocID="{B3027964-E4E0-4998-927C-5BB7766CBD34}" presName="sibTrans" presStyleCnt="0"/>
      <dgm:spPr/>
    </dgm:pt>
    <dgm:pt modelId="{9904963E-BBC3-478B-B286-ECBF73BD96D4}" type="pres">
      <dgm:prSet presAssocID="{3B0CCB8D-2DD6-4AD1-8C4B-351CEAFCDFD7}" presName="node" presStyleLbl="node1" presStyleIdx="5" presStyleCnt="6">
        <dgm:presLayoutVars>
          <dgm:bulletEnabled val="1"/>
        </dgm:presLayoutVars>
      </dgm:prSet>
      <dgm:spPr/>
    </dgm:pt>
  </dgm:ptLst>
  <dgm:cxnLst>
    <dgm:cxn modelId="{3E27700E-B29E-4623-AA5B-90D70170AA62}" srcId="{D3C5B66E-A90D-44B4-BFA5-8138B690625A}" destId="{B207B316-CBD9-400B-A7A2-149EE28B475F}" srcOrd="4" destOrd="0" parTransId="{4555B7CD-D046-49F3-8C8C-868AB19CACEF}" sibTransId="{B3027964-E4E0-4998-927C-5BB7766CBD34}"/>
    <dgm:cxn modelId="{4BB81316-55AD-411B-97B3-D23C32D381BF}" type="presOf" srcId="{D3C5B66E-A90D-44B4-BFA5-8138B690625A}" destId="{73047C43-872B-416D-AB96-259AD9564F57}" srcOrd="0" destOrd="0" presId="urn:microsoft.com/office/officeart/2005/8/layout/default"/>
    <dgm:cxn modelId="{7DF1A038-2597-4708-AD5D-704C97C5956A}" srcId="{D3C5B66E-A90D-44B4-BFA5-8138B690625A}" destId="{3B0CCB8D-2DD6-4AD1-8C4B-351CEAFCDFD7}" srcOrd="5" destOrd="0" parTransId="{F45358E9-8C89-452D-A4CC-CDEEFF3094D7}" sibTransId="{428DD53A-499E-4DD9-920E-DE25CF73F680}"/>
    <dgm:cxn modelId="{8DD8FC4E-1FC4-48D8-B2D0-B5A53F454B27}" srcId="{D3C5B66E-A90D-44B4-BFA5-8138B690625A}" destId="{C5897C3C-236D-4843-B00B-A4599CAED67F}" srcOrd="3" destOrd="0" parTransId="{0DF41C44-DA61-4D21-ADEC-480CDE9830C6}" sibTransId="{6D78F63E-64B8-4D9A-B5D3-DB7A77D7BF1E}"/>
    <dgm:cxn modelId="{9E852F75-C5AF-4E58-A2A3-308A11B57CD2}" type="presOf" srcId="{8C338C06-3006-482C-96AF-BB6692DA67E3}" destId="{9FAF15D4-55C4-4E86-9769-7414743A3A1F}" srcOrd="0" destOrd="0" presId="urn:microsoft.com/office/officeart/2005/8/layout/default"/>
    <dgm:cxn modelId="{F37E5C7E-1978-46C6-9C0F-72F74FDAB9A1}" srcId="{D3C5B66E-A90D-44B4-BFA5-8138B690625A}" destId="{4A8A134C-DB61-48B8-A0F1-BC96B8554489}" srcOrd="1" destOrd="0" parTransId="{0F0E53F5-CC6E-4D53-B973-1E924B395ABE}" sibTransId="{3A2C6815-7B93-435F-B852-5EA6807505B9}"/>
    <dgm:cxn modelId="{005F9884-C066-47E4-AB89-D79D014C8144}" type="presOf" srcId="{B207B316-CBD9-400B-A7A2-149EE28B475F}" destId="{91CEF9DD-4021-4119-B38F-52DF0E560A59}" srcOrd="0" destOrd="0" presId="urn:microsoft.com/office/officeart/2005/8/layout/default"/>
    <dgm:cxn modelId="{0A7B96A9-2605-467B-BCCC-E6B4B1EF61BD}" type="presOf" srcId="{C5897C3C-236D-4843-B00B-A4599CAED67F}" destId="{4D1EFC24-1FD2-459A-A495-7932C7966BEC}" srcOrd="0" destOrd="0" presId="urn:microsoft.com/office/officeart/2005/8/layout/default"/>
    <dgm:cxn modelId="{C138DEBE-1827-4408-A85C-D64A88E334B7}" type="presOf" srcId="{4A8A134C-DB61-48B8-A0F1-BC96B8554489}" destId="{CE20B88E-A775-49DD-AE75-A5512B4016D6}" srcOrd="0" destOrd="0" presId="urn:microsoft.com/office/officeart/2005/8/layout/default"/>
    <dgm:cxn modelId="{481C18D2-BE02-4E54-A9D7-2DBC191E5C3F}" type="presOf" srcId="{3B0CCB8D-2DD6-4AD1-8C4B-351CEAFCDFD7}" destId="{9904963E-BBC3-478B-B286-ECBF73BD96D4}" srcOrd="0" destOrd="0" presId="urn:microsoft.com/office/officeart/2005/8/layout/default"/>
    <dgm:cxn modelId="{21178BF3-E980-467E-8A6A-3E12A92D36C2}" srcId="{D3C5B66E-A90D-44B4-BFA5-8138B690625A}" destId="{8C338C06-3006-482C-96AF-BB6692DA67E3}" srcOrd="2" destOrd="0" parTransId="{257D4D75-1111-4526-92E4-428A3D53A40F}" sibTransId="{5874216C-D2BA-4F0E-9E25-DF91EBD66221}"/>
    <dgm:cxn modelId="{DFC9B2F5-DC2D-40CC-9B18-092DA6CD4A6C}" srcId="{D3C5B66E-A90D-44B4-BFA5-8138B690625A}" destId="{D6F5278F-B488-446D-9E05-3AD5908ADB96}" srcOrd="0" destOrd="0" parTransId="{90DA97F8-5805-4B45-AF19-AB6F1B05EB46}" sibTransId="{9A0549EC-E438-4382-B881-9B8729B12753}"/>
    <dgm:cxn modelId="{F44111F6-7D9A-4349-8546-D26FDF10CED0}" type="presOf" srcId="{D6F5278F-B488-446D-9E05-3AD5908ADB96}" destId="{EAA5B490-6FDB-47D7-9449-78BBCFAA4AE5}" srcOrd="0" destOrd="0" presId="urn:microsoft.com/office/officeart/2005/8/layout/default"/>
    <dgm:cxn modelId="{06458A99-D739-4E42-8EF1-9D8ED378175E}" type="presParOf" srcId="{73047C43-872B-416D-AB96-259AD9564F57}" destId="{EAA5B490-6FDB-47D7-9449-78BBCFAA4AE5}" srcOrd="0" destOrd="0" presId="urn:microsoft.com/office/officeart/2005/8/layout/default"/>
    <dgm:cxn modelId="{7E3706F2-17AA-4750-8011-2BDF900817D0}" type="presParOf" srcId="{73047C43-872B-416D-AB96-259AD9564F57}" destId="{9372595C-FFC0-421E-B4A9-694DF61338FC}" srcOrd="1" destOrd="0" presId="urn:microsoft.com/office/officeart/2005/8/layout/default"/>
    <dgm:cxn modelId="{0408DBFB-5BBC-421A-B69F-2FEDF967A39B}" type="presParOf" srcId="{73047C43-872B-416D-AB96-259AD9564F57}" destId="{CE20B88E-A775-49DD-AE75-A5512B4016D6}" srcOrd="2" destOrd="0" presId="urn:microsoft.com/office/officeart/2005/8/layout/default"/>
    <dgm:cxn modelId="{EB65F787-1A57-400E-8F7E-7611B2413A3A}" type="presParOf" srcId="{73047C43-872B-416D-AB96-259AD9564F57}" destId="{7490B760-AC28-4B1B-AA7F-5452A181A8C5}" srcOrd="3" destOrd="0" presId="urn:microsoft.com/office/officeart/2005/8/layout/default"/>
    <dgm:cxn modelId="{FEA276F5-E007-4CAC-8497-6E1B5A905D76}" type="presParOf" srcId="{73047C43-872B-416D-AB96-259AD9564F57}" destId="{9FAF15D4-55C4-4E86-9769-7414743A3A1F}" srcOrd="4" destOrd="0" presId="urn:microsoft.com/office/officeart/2005/8/layout/default"/>
    <dgm:cxn modelId="{80EF6988-8D3D-4BB0-AE37-BFA0BF5E7FF7}" type="presParOf" srcId="{73047C43-872B-416D-AB96-259AD9564F57}" destId="{1ED57C5B-D75C-4AE8-9435-75E6FF1B2594}" srcOrd="5" destOrd="0" presId="urn:microsoft.com/office/officeart/2005/8/layout/default"/>
    <dgm:cxn modelId="{6D765055-FBC5-41BE-9DD2-FED92A622CE1}" type="presParOf" srcId="{73047C43-872B-416D-AB96-259AD9564F57}" destId="{4D1EFC24-1FD2-459A-A495-7932C7966BEC}" srcOrd="6" destOrd="0" presId="urn:microsoft.com/office/officeart/2005/8/layout/default"/>
    <dgm:cxn modelId="{2E00CF63-926F-40C0-B03B-59E8062A39F3}" type="presParOf" srcId="{73047C43-872B-416D-AB96-259AD9564F57}" destId="{52B149CC-9736-4330-AAA7-D70CE82FA27F}" srcOrd="7" destOrd="0" presId="urn:microsoft.com/office/officeart/2005/8/layout/default"/>
    <dgm:cxn modelId="{13641E8B-1769-4E9D-9075-2820BA5CB7E9}" type="presParOf" srcId="{73047C43-872B-416D-AB96-259AD9564F57}" destId="{91CEF9DD-4021-4119-B38F-52DF0E560A59}" srcOrd="8" destOrd="0" presId="urn:microsoft.com/office/officeart/2005/8/layout/default"/>
    <dgm:cxn modelId="{72EED461-0156-4EDA-A279-7F36D4770FD0}" type="presParOf" srcId="{73047C43-872B-416D-AB96-259AD9564F57}" destId="{7E075E77-FB89-4F05-A287-73685169E93A}" srcOrd="9" destOrd="0" presId="urn:microsoft.com/office/officeart/2005/8/layout/default"/>
    <dgm:cxn modelId="{2AB23B3F-BDF4-4325-B780-9CC7CD6334EB}" type="presParOf" srcId="{73047C43-872B-416D-AB96-259AD9564F57}" destId="{9904963E-BBC3-478B-B286-ECBF73BD96D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7C82CC-E942-4A9B-982A-84BEF8BCA90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A7ACE47-19F3-4651-81F9-2DAE8B0B9033}" type="pres">
      <dgm:prSet presAssocID="{507C82CC-E942-4A9B-982A-84BEF8BCA90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7D23AF98-F45D-4CF7-9D83-4BB19B0C2C90}" type="presOf" srcId="{507C82CC-E942-4A9B-982A-84BEF8BCA90A}" destId="{5A7ACE47-19F3-4651-81F9-2DAE8B0B903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7C82CC-E942-4A9B-982A-84BEF8BCA90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088DE81-DA8E-4C71-A740-FFD40D4C9B1B}">
      <dgm:prSet/>
      <dgm:spPr/>
      <dgm:t>
        <a:bodyPr/>
        <a:lstStyle/>
        <a:p>
          <a:pPr algn="just"/>
          <a:r>
            <a:rPr lang="ru-RU" b="1" i="0" dirty="0"/>
            <a:t>Операционной системой жёсткого реального времени - </a:t>
          </a:r>
          <a:r>
            <a:rPr lang="ru-RU" b="0" i="0" dirty="0"/>
            <a:t>операционная система, которая может обеспечить требуемое время выполнения задачи реального времени даже в худших случаях</a:t>
          </a:r>
          <a:endParaRPr lang="ru-RU" b="0" dirty="0"/>
        </a:p>
      </dgm:t>
    </dgm:pt>
    <dgm:pt modelId="{0DC59C50-2006-4505-9EEC-62560278AF6F}" type="parTrans" cxnId="{C45ED6D3-3AC5-4B90-BDFE-FF6843C3CC71}">
      <dgm:prSet/>
      <dgm:spPr/>
      <dgm:t>
        <a:bodyPr/>
        <a:lstStyle/>
        <a:p>
          <a:endParaRPr lang="ru-RU"/>
        </a:p>
      </dgm:t>
    </dgm:pt>
    <dgm:pt modelId="{DDAAB230-7A2D-445E-A343-064B6AE16DAC}" type="sibTrans" cxnId="{C45ED6D3-3AC5-4B90-BDFE-FF6843C3CC71}">
      <dgm:prSet/>
      <dgm:spPr/>
      <dgm:t>
        <a:bodyPr/>
        <a:lstStyle/>
        <a:p>
          <a:endParaRPr lang="ru-RU"/>
        </a:p>
      </dgm:t>
    </dgm:pt>
    <dgm:pt modelId="{5A7ACE47-19F3-4651-81F9-2DAE8B0B9033}" type="pres">
      <dgm:prSet presAssocID="{507C82CC-E942-4A9B-982A-84BEF8BCA90A}" presName="linear" presStyleCnt="0">
        <dgm:presLayoutVars>
          <dgm:animLvl val="lvl"/>
          <dgm:resizeHandles val="exact"/>
        </dgm:presLayoutVars>
      </dgm:prSet>
      <dgm:spPr/>
    </dgm:pt>
    <dgm:pt modelId="{D6808407-788B-4AD7-8933-E0F41BE90C5D}" type="pres">
      <dgm:prSet presAssocID="{9088DE81-DA8E-4C71-A740-FFD40D4C9B1B}" presName="parentText" presStyleLbl="node1" presStyleIdx="0" presStyleCnt="1" custLinFactNeighborY="-799">
        <dgm:presLayoutVars>
          <dgm:chMax val="0"/>
          <dgm:bulletEnabled val="1"/>
        </dgm:presLayoutVars>
      </dgm:prSet>
      <dgm:spPr/>
    </dgm:pt>
  </dgm:ptLst>
  <dgm:cxnLst>
    <dgm:cxn modelId="{7D23AF98-F45D-4CF7-9D83-4BB19B0C2C90}" type="presOf" srcId="{507C82CC-E942-4A9B-982A-84BEF8BCA90A}" destId="{5A7ACE47-19F3-4651-81F9-2DAE8B0B9033}" srcOrd="0" destOrd="0" presId="urn:microsoft.com/office/officeart/2005/8/layout/vList2"/>
    <dgm:cxn modelId="{C45ED6D3-3AC5-4B90-BDFE-FF6843C3CC71}" srcId="{507C82CC-E942-4A9B-982A-84BEF8BCA90A}" destId="{9088DE81-DA8E-4C71-A740-FFD40D4C9B1B}" srcOrd="0" destOrd="0" parTransId="{0DC59C50-2006-4505-9EEC-62560278AF6F}" sibTransId="{DDAAB230-7A2D-445E-A343-064B6AE16DAC}"/>
    <dgm:cxn modelId="{AE598AE2-9D83-4650-83A6-52A207A2F1C4}" type="presOf" srcId="{9088DE81-DA8E-4C71-A740-FFD40D4C9B1B}" destId="{D6808407-788B-4AD7-8933-E0F41BE90C5D}" srcOrd="0" destOrd="0" presId="urn:microsoft.com/office/officeart/2005/8/layout/vList2"/>
    <dgm:cxn modelId="{F6E271D9-6F93-4673-807D-3618EAD31B35}" type="presParOf" srcId="{5A7ACE47-19F3-4651-81F9-2DAE8B0B9033}" destId="{D6808407-788B-4AD7-8933-E0F41BE90C5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7C82CC-E942-4A9B-982A-84BEF8BCA90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088DE81-DA8E-4C71-A740-FFD40D4C9B1B}">
      <dgm:prSet/>
      <dgm:spPr/>
      <dgm:t>
        <a:bodyPr/>
        <a:lstStyle/>
        <a:p>
          <a:pPr algn="just"/>
          <a:r>
            <a:rPr lang="ru-RU" b="1" i="0" dirty="0"/>
            <a:t>Операционной системой мягкого реального времени -</a:t>
          </a:r>
          <a:r>
            <a:rPr lang="ru-RU" b="0" i="0" dirty="0"/>
            <a:t> это система, которая может обеспечить требуемое время выполнения задачи реального времени в среднем</a:t>
          </a:r>
          <a:endParaRPr lang="ru-RU" dirty="0"/>
        </a:p>
      </dgm:t>
    </dgm:pt>
    <dgm:pt modelId="{0DC59C50-2006-4505-9EEC-62560278AF6F}" type="parTrans" cxnId="{C45ED6D3-3AC5-4B90-BDFE-FF6843C3CC71}">
      <dgm:prSet/>
      <dgm:spPr/>
      <dgm:t>
        <a:bodyPr/>
        <a:lstStyle/>
        <a:p>
          <a:endParaRPr lang="ru-RU"/>
        </a:p>
      </dgm:t>
    </dgm:pt>
    <dgm:pt modelId="{DDAAB230-7A2D-445E-A343-064B6AE16DAC}" type="sibTrans" cxnId="{C45ED6D3-3AC5-4B90-BDFE-FF6843C3CC71}">
      <dgm:prSet/>
      <dgm:spPr/>
      <dgm:t>
        <a:bodyPr/>
        <a:lstStyle/>
        <a:p>
          <a:endParaRPr lang="ru-RU"/>
        </a:p>
      </dgm:t>
    </dgm:pt>
    <dgm:pt modelId="{5A7ACE47-19F3-4651-81F9-2DAE8B0B9033}" type="pres">
      <dgm:prSet presAssocID="{507C82CC-E942-4A9B-982A-84BEF8BCA90A}" presName="linear" presStyleCnt="0">
        <dgm:presLayoutVars>
          <dgm:animLvl val="lvl"/>
          <dgm:resizeHandles val="exact"/>
        </dgm:presLayoutVars>
      </dgm:prSet>
      <dgm:spPr/>
    </dgm:pt>
    <dgm:pt modelId="{D6808407-788B-4AD7-8933-E0F41BE90C5D}" type="pres">
      <dgm:prSet presAssocID="{9088DE81-DA8E-4C71-A740-FFD40D4C9B1B}" presName="parentText" presStyleLbl="node1" presStyleIdx="0" presStyleCnt="1" custLinFactNeighborY="-799">
        <dgm:presLayoutVars>
          <dgm:chMax val="0"/>
          <dgm:bulletEnabled val="1"/>
        </dgm:presLayoutVars>
      </dgm:prSet>
      <dgm:spPr/>
    </dgm:pt>
  </dgm:ptLst>
  <dgm:cxnLst>
    <dgm:cxn modelId="{7D23AF98-F45D-4CF7-9D83-4BB19B0C2C90}" type="presOf" srcId="{507C82CC-E942-4A9B-982A-84BEF8BCA90A}" destId="{5A7ACE47-19F3-4651-81F9-2DAE8B0B9033}" srcOrd="0" destOrd="0" presId="urn:microsoft.com/office/officeart/2005/8/layout/vList2"/>
    <dgm:cxn modelId="{C45ED6D3-3AC5-4B90-BDFE-FF6843C3CC71}" srcId="{507C82CC-E942-4A9B-982A-84BEF8BCA90A}" destId="{9088DE81-DA8E-4C71-A740-FFD40D4C9B1B}" srcOrd="0" destOrd="0" parTransId="{0DC59C50-2006-4505-9EEC-62560278AF6F}" sibTransId="{DDAAB230-7A2D-445E-A343-064B6AE16DAC}"/>
    <dgm:cxn modelId="{AE598AE2-9D83-4650-83A6-52A207A2F1C4}" type="presOf" srcId="{9088DE81-DA8E-4C71-A740-FFD40D4C9B1B}" destId="{D6808407-788B-4AD7-8933-E0F41BE90C5D}" srcOrd="0" destOrd="0" presId="urn:microsoft.com/office/officeart/2005/8/layout/vList2"/>
    <dgm:cxn modelId="{F6E271D9-6F93-4673-807D-3618EAD31B35}" type="presParOf" srcId="{5A7ACE47-19F3-4651-81F9-2DAE8B0B9033}" destId="{D6808407-788B-4AD7-8933-E0F41BE90C5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C5B66E-A90D-44B4-BFA5-8138B690625A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ru-RU"/>
        </a:p>
      </dgm:t>
    </dgm:pt>
    <dgm:pt modelId="{861FC15D-A9C0-42F0-B67C-0960B36B8F1A}">
      <dgm:prSet/>
      <dgm:spPr/>
      <dgm:t>
        <a:bodyPr/>
        <a:lstStyle/>
        <a:p>
          <a:r>
            <a:rPr lang="ru-RU" dirty="0"/>
            <a:t>быть многозадачной и допускающей вытеснение (</a:t>
          </a:r>
          <a:r>
            <a:rPr lang="ru-RU" dirty="0" err="1"/>
            <a:t>preemptable</a:t>
          </a:r>
          <a:r>
            <a:rPr lang="ru-RU" dirty="0"/>
            <a:t>);</a:t>
          </a:r>
        </a:p>
      </dgm:t>
    </dgm:pt>
    <dgm:pt modelId="{EEE1AFD4-5415-460B-AB12-7C31EAF0870E}" type="parTrans" cxnId="{05734DDC-B877-49B8-9C88-ADCF3D2C13A4}">
      <dgm:prSet/>
      <dgm:spPr/>
      <dgm:t>
        <a:bodyPr/>
        <a:lstStyle/>
        <a:p>
          <a:endParaRPr lang="ru-RU"/>
        </a:p>
      </dgm:t>
    </dgm:pt>
    <dgm:pt modelId="{F977C143-5560-436C-85C8-E36AE251B7E1}" type="sibTrans" cxnId="{05734DDC-B877-49B8-9C88-ADCF3D2C13A4}">
      <dgm:prSet/>
      <dgm:spPr/>
      <dgm:t>
        <a:bodyPr/>
        <a:lstStyle/>
        <a:p>
          <a:endParaRPr lang="ru-RU"/>
        </a:p>
      </dgm:t>
    </dgm:pt>
    <dgm:pt modelId="{2DF425AC-1931-43BA-93BD-6EC372BBC5AF}">
      <dgm:prSet/>
      <dgm:spPr/>
      <dgm:t>
        <a:bodyPr/>
        <a:lstStyle/>
        <a:p>
          <a:r>
            <a:rPr lang="ru-RU" dirty="0"/>
            <a:t>обладать понятием приоритета для потоков; </a:t>
          </a:r>
        </a:p>
      </dgm:t>
    </dgm:pt>
    <dgm:pt modelId="{EEEBEA0E-D4A9-48D3-A69C-A363A824ED68}" type="parTrans" cxnId="{FF7FD8AB-E5FC-4FAE-89F3-1CF39C13AEB2}">
      <dgm:prSet/>
      <dgm:spPr/>
      <dgm:t>
        <a:bodyPr/>
        <a:lstStyle/>
        <a:p>
          <a:endParaRPr lang="ru-RU"/>
        </a:p>
      </dgm:t>
    </dgm:pt>
    <dgm:pt modelId="{6C7EFE75-736B-4AE1-BAE9-D262B4B2A87B}" type="sibTrans" cxnId="{FF7FD8AB-E5FC-4FAE-89F3-1CF39C13AEB2}">
      <dgm:prSet/>
      <dgm:spPr/>
      <dgm:t>
        <a:bodyPr/>
        <a:lstStyle/>
        <a:p>
          <a:endParaRPr lang="ru-RU"/>
        </a:p>
      </dgm:t>
    </dgm:pt>
    <dgm:pt modelId="{AFB83420-C4BB-45FA-BD9B-7F0040A57796}">
      <dgm:prSet/>
      <dgm:spPr/>
      <dgm:t>
        <a:bodyPr/>
        <a:lstStyle/>
        <a:p>
          <a:r>
            <a:rPr lang="ru-RU" dirty="0"/>
            <a:t>поддерживать предсказуемые механизмы синхронизации</a:t>
          </a:r>
        </a:p>
      </dgm:t>
    </dgm:pt>
    <dgm:pt modelId="{97A39BF6-A01B-4672-8256-802CB0FA4637}" type="parTrans" cxnId="{4789FD2A-8008-4612-AC3C-B75C16DE3FDA}">
      <dgm:prSet/>
      <dgm:spPr/>
      <dgm:t>
        <a:bodyPr/>
        <a:lstStyle/>
        <a:p>
          <a:endParaRPr lang="ru-RU"/>
        </a:p>
      </dgm:t>
    </dgm:pt>
    <dgm:pt modelId="{B1E47526-C3C6-4388-8816-5C16800F7F1D}" type="sibTrans" cxnId="{4789FD2A-8008-4612-AC3C-B75C16DE3FDA}">
      <dgm:prSet/>
      <dgm:spPr/>
      <dgm:t>
        <a:bodyPr/>
        <a:lstStyle/>
        <a:p>
          <a:endParaRPr lang="ru-RU"/>
        </a:p>
      </dgm:t>
    </dgm:pt>
    <dgm:pt modelId="{D59C7AC1-3937-42B8-A62F-2DDF1183B241}">
      <dgm:prSet/>
      <dgm:spPr/>
      <dgm:t>
        <a:bodyPr/>
        <a:lstStyle/>
        <a:p>
          <a:r>
            <a:rPr lang="ru-RU" dirty="0"/>
            <a:t>обеспечивать механизм наследования приоритетов</a:t>
          </a:r>
        </a:p>
      </dgm:t>
    </dgm:pt>
    <dgm:pt modelId="{CE2F459D-D5A4-4E0F-A876-A68D232472FC}" type="parTrans" cxnId="{80A183B9-EF04-4DE8-80A7-44A71247C98B}">
      <dgm:prSet/>
      <dgm:spPr/>
      <dgm:t>
        <a:bodyPr/>
        <a:lstStyle/>
        <a:p>
          <a:endParaRPr lang="ru-RU"/>
        </a:p>
      </dgm:t>
    </dgm:pt>
    <dgm:pt modelId="{A94C43B6-66DA-417D-AC75-D87B2E90347C}" type="sibTrans" cxnId="{80A183B9-EF04-4DE8-80A7-44A71247C98B}">
      <dgm:prSet/>
      <dgm:spPr/>
      <dgm:t>
        <a:bodyPr/>
        <a:lstStyle/>
        <a:p>
          <a:endParaRPr lang="ru-RU"/>
        </a:p>
      </dgm:t>
    </dgm:pt>
    <dgm:pt modelId="{91A58766-4969-4603-8331-E60964E0B7FD}">
      <dgm:prSet/>
      <dgm:spPr/>
      <dgm:t>
        <a:bodyPr/>
        <a:lstStyle/>
        <a:p>
          <a:r>
            <a:rPr lang="ru-RU" dirty="0"/>
            <a:t>поведение ОС должно быть известным и предсказуемым это значит, что во всех сценариях рабочей нагрузки системы должно быть определено максимальное время отклика</a:t>
          </a:r>
        </a:p>
      </dgm:t>
    </dgm:pt>
    <dgm:pt modelId="{E7C7E57B-95A8-48E6-A0AE-0C2705C38FF6}" type="parTrans" cxnId="{90A1A080-5272-400D-8B9C-339F7A6A65C5}">
      <dgm:prSet/>
      <dgm:spPr/>
      <dgm:t>
        <a:bodyPr/>
        <a:lstStyle/>
        <a:p>
          <a:endParaRPr lang="ru-RU"/>
        </a:p>
      </dgm:t>
    </dgm:pt>
    <dgm:pt modelId="{FA69319E-456A-40F7-A513-4086656DCE2E}" type="sibTrans" cxnId="{90A1A080-5272-400D-8B9C-339F7A6A65C5}">
      <dgm:prSet/>
      <dgm:spPr/>
      <dgm:t>
        <a:bodyPr/>
        <a:lstStyle/>
        <a:p>
          <a:endParaRPr lang="ru-RU"/>
        </a:p>
      </dgm:t>
    </dgm:pt>
    <dgm:pt modelId="{916FCE86-3DD5-4F12-8833-E70450F82B42}" type="pres">
      <dgm:prSet presAssocID="{D3C5B66E-A90D-44B4-BFA5-8138B690625A}" presName="linear" presStyleCnt="0">
        <dgm:presLayoutVars>
          <dgm:animLvl val="lvl"/>
          <dgm:resizeHandles val="exact"/>
        </dgm:presLayoutVars>
      </dgm:prSet>
      <dgm:spPr/>
    </dgm:pt>
    <dgm:pt modelId="{B5A65CB5-8FD7-47C5-8320-4CBAB8EB87B3}" type="pres">
      <dgm:prSet presAssocID="{861FC15D-A9C0-42F0-B67C-0960B36B8F1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2966CA1-E85B-440B-9CA0-0A38E0214587}" type="pres">
      <dgm:prSet presAssocID="{F977C143-5560-436C-85C8-E36AE251B7E1}" presName="spacer" presStyleCnt="0"/>
      <dgm:spPr/>
    </dgm:pt>
    <dgm:pt modelId="{B785C8D4-5125-4362-B6E8-E5635716E7F3}" type="pres">
      <dgm:prSet presAssocID="{2DF425AC-1931-43BA-93BD-6EC372BBC5A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94BFEBE-4800-45BE-AFAB-5774070F93E0}" type="pres">
      <dgm:prSet presAssocID="{6C7EFE75-736B-4AE1-BAE9-D262B4B2A87B}" presName="spacer" presStyleCnt="0"/>
      <dgm:spPr/>
    </dgm:pt>
    <dgm:pt modelId="{898D52D4-3146-48F0-9D18-69741B589A3F}" type="pres">
      <dgm:prSet presAssocID="{AFB83420-C4BB-45FA-BD9B-7F0040A5779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3FEBD8F-0359-4F6C-A393-B9329844ABF6}" type="pres">
      <dgm:prSet presAssocID="{B1E47526-C3C6-4388-8816-5C16800F7F1D}" presName="spacer" presStyleCnt="0"/>
      <dgm:spPr/>
    </dgm:pt>
    <dgm:pt modelId="{A6945C24-A6C7-4F9C-960B-1A4CD4E44061}" type="pres">
      <dgm:prSet presAssocID="{D59C7AC1-3937-42B8-A62F-2DDF1183B24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FB038C4-FD31-44B2-9BAB-15C889EFFA08}" type="pres">
      <dgm:prSet presAssocID="{A94C43B6-66DA-417D-AC75-D87B2E90347C}" presName="spacer" presStyleCnt="0"/>
      <dgm:spPr/>
    </dgm:pt>
    <dgm:pt modelId="{D16C4D9F-000B-49AF-971D-4BDB06D4FE1C}" type="pres">
      <dgm:prSet presAssocID="{91A58766-4969-4603-8331-E60964E0B7F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F588319-BB5C-46CB-B90D-FAD218788B33}" type="presOf" srcId="{AFB83420-C4BB-45FA-BD9B-7F0040A57796}" destId="{898D52D4-3146-48F0-9D18-69741B589A3F}" srcOrd="0" destOrd="0" presId="urn:microsoft.com/office/officeart/2005/8/layout/vList2"/>
    <dgm:cxn modelId="{B20A0D1E-70D8-4B20-8DA4-78B1A9954943}" type="presOf" srcId="{861FC15D-A9C0-42F0-B67C-0960B36B8F1A}" destId="{B5A65CB5-8FD7-47C5-8320-4CBAB8EB87B3}" srcOrd="0" destOrd="0" presId="urn:microsoft.com/office/officeart/2005/8/layout/vList2"/>
    <dgm:cxn modelId="{627CAD1F-B4DF-4216-B1DD-E91AB417BF04}" type="presOf" srcId="{D3C5B66E-A90D-44B4-BFA5-8138B690625A}" destId="{916FCE86-3DD5-4F12-8833-E70450F82B42}" srcOrd="0" destOrd="0" presId="urn:microsoft.com/office/officeart/2005/8/layout/vList2"/>
    <dgm:cxn modelId="{4789FD2A-8008-4612-AC3C-B75C16DE3FDA}" srcId="{D3C5B66E-A90D-44B4-BFA5-8138B690625A}" destId="{AFB83420-C4BB-45FA-BD9B-7F0040A57796}" srcOrd="2" destOrd="0" parTransId="{97A39BF6-A01B-4672-8256-802CB0FA4637}" sibTransId="{B1E47526-C3C6-4388-8816-5C16800F7F1D}"/>
    <dgm:cxn modelId="{9FAA4A48-58BD-45D6-9517-93BD20B3087C}" type="presOf" srcId="{D59C7AC1-3937-42B8-A62F-2DDF1183B241}" destId="{A6945C24-A6C7-4F9C-960B-1A4CD4E44061}" srcOrd="0" destOrd="0" presId="urn:microsoft.com/office/officeart/2005/8/layout/vList2"/>
    <dgm:cxn modelId="{90A1A080-5272-400D-8B9C-339F7A6A65C5}" srcId="{D3C5B66E-A90D-44B4-BFA5-8138B690625A}" destId="{91A58766-4969-4603-8331-E60964E0B7FD}" srcOrd="4" destOrd="0" parTransId="{E7C7E57B-95A8-48E6-A0AE-0C2705C38FF6}" sibTransId="{FA69319E-456A-40F7-A513-4086656DCE2E}"/>
    <dgm:cxn modelId="{FF7FD8AB-E5FC-4FAE-89F3-1CF39C13AEB2}" srcId="{D3C5B66E-A90D-44B4-BFA5-8138B690625A}" destId="{2DF425AC-1931-43BA-93BD-6EC372BBC5AF}" srcOrd="1" destOrd="0" parTransId="{EEEBEA0E-D4A9-48D3-A69C-A363A824ED68}" sibTransId="{6C7EFE75-736B-4AE1-BAE9-D262B4B2A87B}"/>
    <dgm:cxn modelId="{BC35A4B5-64A0-4D68-A7B2-F2C1295F770E}" type="presOf" srcId="{2DF425AC-1931-43BA-93BD-6EC372BBC5AF}" destId="{B785C8D4-5125-4362-B6E8-E5635716E7F3}" srcOrd="0" destOrd="0" presId="urn:microsoft.com/office/officeart/2005/8/layout/vList2"/>
    <dgm:cxn modelId="{80A183B9-EF04-4DE8-80A7-44A71247C98B}" srcId="{D3C5B66E-A90D-44B4-BFA5-8138B690625A}" destId="{D59C7AC1-3937-42B8-A62F-2DDF1183B241}" srcOrd="3" destOrd="0" parTransId="{CE2F459D-D5A4-4E0F-A876-A68D232472FC}" sibTransId="{A94C43B6-66DA-417D-AC75-D87B2E90347C}"/>
    <dgm:cxn modelId="{BC4A1EDA-7AFF-4A8D-A657-900644DDA5CB}" type="presOf" srcId="{91A58766-4969-4603-8331-E60964E0B7FD}" destId="{D16C4D9F-000B-49AF-971D-4BDB06D4FE1C}" srcOrd="0" destOrd="0" presId="urn:microsoft.com/office/officeart/2005/8/layout/vList2"/>
    <dgm:cxn modelId="{05734DDC-B877-49B8-9C88-ADCF3D2C13A4}" srcId="{D3C5B66E-A90D-44B4-BFA5-8138B690625A}" destId="{861FC15D-A9C0-42F0-B67C-0960B36B8F1A}" srcOrd="0" destOrd="0" parTransId="{EEE1AFD4-5415-460B-AB12-7C31EAF0870E}" sibTransId="{F977C143-5560-436C-85C8-E36AE251B7E1}"/>
    <dgm:cxn modelId="{021999BE-0CF2-49A5-9230-AFCA014A4647}" type="presParOf" srcId="{916FCE86-3DD5-4F12-8833-E70450F82B42}" destId="{B5A65CB5-8FD7-47C5-8320-4CBAB8EB87B3}" srcOrd="0" destOrd="0" presId="urn:microsoft.com/office/officeart/2005/8/layout/vList2"/>
    <dgm:cxn modelId="{1611F740-F8B4-409E-9D07-5CE2B1F8F0B9}" type="presParOf" srcId="{916FCE86-3DD5-4F12-8833-E70450F82B42}" destId="{A2966CA1-E85B-440B-9CA0-0A38E0214587}" srcOrd="1" destOrd="0" presId="urn:microsoft.com/office/officeart/2005/8/layout/vList2"/>
    <dgm:cxn modelId="{08FBC8A0-BD3F-4377-A67C-045DEC659049}" type="presParOf" srcId="{916FCE86-3DD5-4F12-8833-E70450F82B42}" destId="{B785C8D4-5125-4362-B6E8-E5635716E7F3}" srcOrd="2" destOrd="0" presId="urn:microsoft.com/office/officeart/2005/8/layout/vList2"/>
    <dgm:cxn modelId="{F9CFC343-7381-4425-955E-77F9AD90B550}" type="presParOf" srcId="{916FCE86-3DD5-4F12-8833-E70450F82B42}" destId="{394BFEBE-4800-45BE-AFAB-5774070F93E0}" srcOrd="3" destOrd="0" presId="urn:microsoft.com/office/officeart/2005/8/layout/vList2"/>
    <dgm:cxn modelId="{0A7D00CC-5FD4-434E-A592-0988A377D0D5}" type="presParOf" srcId="{916FCE86-3DD5-4F12-8833-E70450F82B42}" destId="{898D52D4-3146-48F0-9D18-69741B589A3F}" srcOrd="4" destOrd="0" presId="urn:microsoft.com/office/officeart/2005/8/layout/vList2"/>
    <dgm:cxn modelId="{523B1EBF-267A-42A9-94C6-504C2C6223A2}" type="presParOf" srcId="{916FCE86-3DD5-4F12-8833-E70450F82B42}" destId="{23FEBD8F-0359-4F6C-A393-B9329844ABF6}" srcOrd="5" destOrd="0" presId="urn:microsoft.com/office/officeart/2005/8/layout/vList2"/>
    <dgm:cxn modelId="{7964F165-884F-4556-B06B-AE75C37D3262}" type="presParOf" srcId="{916FCE86-3DD5-4F12-8833-E70450F82B42}" destId="{A6945C24-A6C7-4F9C-960B-1A4CD4E44061}" srcOrd="6" destOrd="0" presId="urn:microsoft.com/office/officeart/2005/8/layout/vList2"/>
    <dgm:cxn modelId="{A4916BFE-5C12-4234-B144-52C0BEAD06D1}" type="presParOf" srcId="{916FCE86-3DD5-4F12-8833-E70450F82B42}" destId="{8FB038C4-FD31-44B2-9BAB-15C889EFFA08}" srcOrd="7" destOrd="0" presId="urn:microsoft.com/office/officeart/2005/8/layout/vList2"/>
    <dgm:cxn modelId="{831CEF4A-6187-4729-BE5E-865EF3A25F97}" type="presParOf" srcId="{916FCE86-3DD5-4F12-8833-E70450F82B42}" destId="{D16C4D9F-000B-49AF-971D-4BDB06D4FE1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C5B66E-A90D-44B4-BFA5-8138B690625A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ru-RU"/>
        </a:p>
      </dgm:t>
    </dgm:pt>
    <dgm:pt modelId="{F36B334D-80CF-4A79-8E20-9D84019A5D0C}">
      <dgm:prSet custT="1"/>
      <dgm:spPr/>
      <dgm:t>
        <a:bodyPr/>
        <a:lstStyle/>
        <a:p>
          <a:r>
            <a:rPr lang="ru-RU" sz="2400" dirty="0"/>
            <a:t>математическое моделирование − несколько микросекунд;</a:t>
          </a:r>
        </a:p>
      </dgm:t>
    </dgm:pt>
    <dgm:pt modelId="{E2526308-146B-4ED4-9A34-9D81721B3340}" type="parTrans" cxnId="{71826472-E3CB-4EC4-BB15-4885B79015AA}">
      <dgm:prSet/>
      <dgm:spPr/>
      <dgm:t>
        <a:bodyPr/>
        <a:lstStyle/>
        <a:p>
          <a:endParaRPr lang="ru-RU" sz="2000"/>
        </a:p>
      </dgm:t>
    </dgm:pt>
    <dgm:pt modelId="{B00D5D26-607E-4AFA-9008-677CB774B069}" type="sibTrans" cxnId="{71826472-E3CB-4EC4-BB15-4885B79015AA}">
      <dgm:prSet/>
      <dgm:spPr/>
      <dgm:t>
        <a:bodyPr/>
        <a:lstStyle/>
        <a:p>
          <a:endParaRPr lang="ru-RU" sz="2000"/>
        </a:p>
      </dgm:t>
    </dgm:pt>
    <dgm:pt modelId="{D90DF72F-C566-4C90-81AC-9C09DDB20417}">
      <dgm:prSet custT="1"/>
      <dgm:spPr/>
      <dgm:t>
        <a:bodyPr/>
        <a:lstStyle/>
        <a:p>
          <a:r>
            <a:rPr lang="ru-RU" sz="2400"/>
            <a:t>радиолокация − несколько миллисекунд;</a:t>
          </a:r>
        </a:p>
      </dgm:t>
    </dgm:pt>
    <dgm:pt modelId="{FCAA6B17-13DB-4DF4-B149-FF2116B476F0}" type="parTrans" cxnId="{DEE151E3-6954-42EE-AA4F-9C6B0E334AFB}">
      <dgm:prSet/>
      <dgm:spPr/>
      <dgm:t>
        <a:bodyPr/>
        <a:lstStyle/>
        <a:p>
          <a:endParaRPr lang="ru-RU" sz="2000"/>
        </a:p>
      </dgm:t>
    </dgm:pt>
    <dgm:pt modelId="{08084305-DCFE-42E8-A0DC-7429DAF2CECC}" type="sibTrans" cxnId="{DEE151E3-6954-42EE-AA4F-9C6B0E334AFB}">
      <dgm:prSet/>
      <dgm:spPr/>
      <dgm:t>
        <a:bodyPr/>
        <a:lstStyle/>
        <a:p>
          <a:endParaRPr lang="ru-RU" sz="2000"/>
        </a:p>
      </dgm:t>
    </dgm:pt>
    <dgm:pt modelId="{C3CF4BB2-1B8A-4084-8B51-4F452F266E69}">
      <dgm:prSet custT="1"/>
      <dgm:spPr/>
      <dgm:t>
        <a:bodyPr/>
        <a:lstStyle/>
        <a:p>
          <a:r>
            <a:rPr lang="ru-RU" sz="2400"/>
            <a:t>складской учет − несколько секунд;</a:t>
          </a:r>
        </a:p>
      </dgm:t>
    </dgm:pt>
    <dgm:pt modelId="{71A96E01-EEAF-40A8-91FC-6A015255745A}" type="parTrans" cxnId="{93090538-FBEC-4297-86D7-52F8537AD373}">
      <dgm:prSet/>
      <dgm:spPr/>
      <dgm:t>
        <a:bodyPr/>
        <a:lstStyle/>
        <a:p>
          <a:endParaRPr lang="ru-RU" sz="2000"/>
        </a:p>
      </dgm:t>
    </dgm:pt>
    <dgm:pt modelId="{12EF4299-0835-4B4D-B2E1-6AC9EF260CC0}" type="sibTrans" cxnId="{93090538-FBEC-4297-86D7-52F8537AD373}">
      <dgm:prSet/>
      <dgm:spPr/>
      <dgm:t>
        <a:bodyPr/>
        <a:lstStyle/>
        <a:p>
          <a:endParaRPr lang="ru-RU" sz="2000"/>
        </a:p>
      </dgm:t>
    </dgm:pt>
    <dgm:pt modelId="{598A0EF6-AD9C-4B36-A649-10FA9E71AA91}">
      <dgm:prSet custT="1"/>
      <dgm:spPr/>
      <dgm:t>
        <a:bodyPr/>
        <a:lstStyle/>
        <a:p>
          <a:r>
            <a:rPr lang="ru-RU" sz="2400"/>
            <a:t>торговые операции − несколько минут;</a:t>
          </a:r>
        </a:p>
      </dgm:t>
    </dgm:pt>
    <dgm:pt modelId="{FB25D88A-D665-40A0-9C1F-3F496DCA4CC6}" type="parTrans" cxnId="{363831AF-A11E-47B5-911D-AE12934133D4}">
      <dgm:prSet/>
      <dgm:spPr/>
      <dgm:t>
        <a:bodyPr/>
        <a:lstStyle/>
        <a:p>
          <a:endParaRPr lang="ru-RU" sz="2000"/>
        </a:p>
      </dgm:t>
    </dgm:pt>
    <dgm:pt modelId="{62050E78-7E05-4B0F-90F0-8DED41B118CC}" type="sibTrans" cxnId="{363831AF-A11E-47B5-911D-AE12934133D4}">
      <dgm:prSet/>
      <dgm:spPr/>
      <dgm:t>
        <a:bodyPr/>
        <a:lstStyle/>
        <a:p>
          <a:endParaRPr lang="ru-RU" sz="2000"/>
        </a:p>
      </dgm:t>
    </dgm:pt>
    <dgm:pt modelId="{DC1F96B3-A87A-4156-9B2B-E6A2AEC7C780}">
      <dgm:prSet custT="1"/>
      <dgm:spPr/>
      <dgm:t>
        <a:bodyPr/>
        <a:lstStyle/>
        <a:p>
          <a:r>
            <a:rPr lang="ru-RU" sz="2400"/>
            <a:t>управление производством − несколько минут;</a:t>
          </a:r>
        </a:p>
      </dgm:t>
    </dgm:pt>
    <dgm:pt modelId="{95F46C3C-6BF2-4D9D-B875-544FC27D26B2}" type="parTrans" cxnId="{FD71FA83-00F2-4D58-9A4A-68A1C791FF22}">
      <dgm:prSet/>
      <dgm:spPr/>
      <dgm:t>
        <a:bodyPr/>
        <a:lstStyle/>
        <a:p>
          <a:endParaRPr lang="ru-RU" sz="2000"/>
        </a:p>
      </dgm:t>
    </dgm:pt>
    <dgm:pt modelId="{D7E524CA-9106-4A8A-ADF6-703BDA321EDA}" type="sibTrans" cxnId="{FD71FA83-00F2-4D58-9A4A-68A1C791FF22}">
      <dgm:prSet/>
      <dgm:spPr/>
      <dgm:t>
        <a:bodyPr/>
        <a:lstStyle/>
        <a:p>
          <a:endParaRPr lang="ru-RU" sz="2000"/>
        </a:p>
      </dgm:t>
    </dgm:pt>
    <dgm:pt modelId="{D352C74A-CF70-4F74-B576-D88FECD6BDA9}">
      <dgm:prSet custT="1"/>
      <dgm:spPr/>
      <dgm:t>
        <a:bodyPr/>
        <a:lstStyle/>
        <a:p>
          <a:r>
            <a:rPr lang="ru-RU" sz="2400"/>
            <a:t>химические реакции − несколько часов. </a:t>
          </a:r>
        </a:p>
      </dgm:t>
    </dgm:pt>
    <dgm:pt modelId="{1B9E434B-D1C4-4E86-863F-D604C96F9E51}" type="parTrans" cxnId="{C1A3F6DC-12E8-4916-A663-4A14935BC539}">
      <dgm:prSet/>
      <dgm:spPr/>
      <dgm:t>
        <a:bodyPr/>
        <a:lstStyle/>
        <a:p>
          <a:endParaRPr lang="ru-RU" sz="2000"/>
        </a:p>
      </dgm:t>
    </dgm:pt>
    <dgm:pt modelId="{F1C15698-62F1-4853-BFC7-FCA77B3FBBDC}" type="sibTrans" cxnId="{C1A3F6DC-12E8-4916-A663-4A14935BC539}">
      <dgm:prSet/>
      <dgm:spPr/>
      <dgm:t>
        <a:bodyPr/>
        <a:lstStyle/>
        <a:p>
          <a:endParaRPr lang="ru-RU" sz="2000"/>
        </a:p>
      </dgm:t>
    </dgm:pt>
    <dgm:pt modelId="{916FCE86-3DD5-4F12-8833-E70450F82B42}" type="pres">
      <dgm:prSet presAssocID="{D3C5B66E-A90D-44B4-BFA5-8138B690625A}" presName="linear" presStyleCnt="0">
        <dgm:presLayoutVars>
          <dgm:animLvl val="lvl"/>
          <dgm:resizeHandles val="exact"/>
        </dgm:presLayoutVars>
      </dgm:prSet>
      <dgm:spPr/>
    </dgm:pt>
    <dgm:pt modelId="{AFA48FF6-AF78-41DF-94C5-E4C79A2DA23C}" type="pres">
      <dgm:prSet presAssocID="{F36B334D-80CF-4A79-8E20-9D84019A5D0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89B45D4-27F1-4144-BB0D-5B06250906C6}" type="pres">
      <dgm:prSet presAssocID="{B00D5D26-607E-4AFA-9008-677CB774B069}" presName="spacer" presStyleCnt="0"/>
      <dgm:spPr/>
    </dgm:pt>
    <dgm:pt modelId="{0433D1D8-A4D2-4F18-8336-4346D2C0841D}" type="pres">
      <dgm:prSet presAssocID="{D90DF72F-C566-4C90-81AC-9C09DDB2041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72CCCCB-6EA7-4C5D-A6D9-ECFAAA21C981}" type="pres">
      <dgm:prSet presAssocID="{08084305-DCFE-42E8-A0DC-7429DAF2CECC}" presName="spacer" presStyleCnt="0"/>
      <dgm:spPr/>
    </dgm:pt>
    <dgm:pt modelId="{5A818093-4A8B-486A-8248-DA3C0EF52002}" type="pres">
      <dgm:prSet presAssocID="{C3CF4BB2-1B8A-4084-8B51-4F452F266E6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F62FF54-AC6A-4073-86C0-B6B0DB78DF2C}" type="pres">
      <dgm:prSet presAssocID="{12EF4299-0835-4B4D-B2E1-6AC9EF260CC0}" presName="spacer" presStyleCnt="0"/>
      <dgm:spPr/>
    </dgm:pt>
    <dgm:pt modelId="{704304E1-B5C1-4D72-9118-9ACBF376F854}" type="pres">
      <dgm:prSet presAssocID="{598A0EF6-AD9C-4B36-A649-10FA9E71AA9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43B058D-AADF-4FBC-9863-D52866E2EFF5}" type="pres">
      <dgm:prSet presAssocID="{62050E78-7E05-4B0F-90F0-8DED41B118CC}" presName="spacer" presStyleCnt="0"/>
      <dgm:spPr/>
    </dgm:pt>
    <dgm:pt modelId="{902BBF91-6D7A-420E-9ED9-45818AB9B286}" type="pres">
      <dgm:prSet presAssocID="{DC1F96B3-A87A-4156-9B2B-E6A2AEC7C78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0E808FB-5021-4CF5-BD2B-F2B3AA1E6D4C}" type="pres">
      <dgm:prSet presAssocID="{D7E524CA-9106-4A8A-ADF6-703BDA321EDA}" presName="spacer" presStyleCnt="0"/>
      <dgm:spPr/>
    </dgm:pt>
    <dgm:pt modelId="{6B3C8101-0E1E-4FFF-8696-63AAEB321067}" type="pres">
      <dgm:prSet presAssocID="{D352C74A-CF70-4F74-B576-D88FECD6BDA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C0BD61E-B3B5-4C48-855A-AB6C0CD2D1CD}" type="presOf" srcId="{F36B334D-80CF-4A79-8E20-9D84019A5D0C}" destId="{AFA48FF6-AF78-41DF-94C5-E4C79A2DA23C}" srcOrd="0" destOrd="0" presId="urn:microsoft.com/office/officeart/2005/8/layout/vList2"/>
    <dgm:cxn modelId="{627CAD1F-B4DF-4216-B1DD-E91AB417BF04}" type="presOf" srcId="{D3C5B66E-A90D-44B4-BFA5-8138B690625A}" destId="{916FCE86-3DD5-4F12-8833-E70450F82B42}" srcOrd="0" destOrd="0" presId="urn:microsoft.com/office/officeart/2005/8/layout/vList2"/>
    <dgm:cxn modelId="{4F619F33-D20C-4E27-87CB-ACB085889AC4}" type="presOf" srcId="{D352C74A-CF70-4F74-B576-D88FECD6BDA9}" destId="{6B3C8101-0E1E-4FFF-8696-63AAEB321067}" srcOrd="0" destOrd="0" presId="urn:microsoft.com/office/officeart/2005/8/layout/vList2"/>
    <dgm:cxn modelId="{93090538-FBEC-4297-86D7-52F8537AD373}" srcId="{D3C5B66E-A90D-44B4-BFA5-8138B690625A}" destId="{C3CF4BB2-1B8A-4084-8B51-4F452F266E69}" srcOrd="2" destOrd="0" parTransId="{71A96E01-EEAF-40A8-91FC-6A015255745A}" sibTransId="{12EF4299-0835-4B4D-B2E1-6AC9EF260CC0}"/>
    <dgm:cxn modelId="{71826472-E3CB-4EC4-BB15-4885B79015AA}" srcId="{D3C5B66E-A90D-44B4-BFA5-8138B690625A}" destId="{F36B334D-80CF-4A79-8E20-9D84019A5D0C}" srcOrd="0" destOrd="0" parTransId="{E2526308-146B-4ED4-9A34-9D81721B3340}" sibTransId="{B00D5D26-607E-4AFA-9008-677CB774B069}"/>
    <dgm:cxn modelId="{FD71FA83-00F2-4D58-9A4A-68A1C791FF22}" srcId="{D3C5B66E-A90D-44B4-BFA5-8138B690625A}" destId="{DC1F96B3-A87A-4156-9B2B-E6A2AEC7C780}" srcOrd="4" destOrd="0" parTransId="{95F46C3C-6BF2-4D9D-B875-544FC27D26B2}" sibTransId="{D7E524CA-9106-4A8A-ADF6-703BDA321EDA}"/>
    <dgm:cxn modelId="{363831AF-A11E-47B5-911D-AE12934133D4}" srcId="{D3C5B66E-A90D-44B4-BFA5-8138B690625A}" destId="{598A0EF6-AD9C-4B36-A649-10FA9E71AA91}" srcOrd="3" destOrd="0" parTransId="{FB25D88A-D665-40A0-9C1F-3F496DCA4CC6}" sibTransId="{62050E78-7E05-4B0F-90F0-8DED41B118CC}"/>
    <dgm:cxn modelId="{F5D189C1-C965-475D-82E4-231861F45FD0}" type="presOf" srcId="{C3CF4BB2-1B8A-4084-8B51-4F452F266E69}" destId="{5A818093-4A8B-486A-8248-DA3C0EF52002}" srcOrd="0" destOrd="0" presId="urn:microsoft.com/office/officeart/2005/8/layout/vList2"/>
    <dgm:cxn modelId="{BBA4BCC3-A4C5-40AF-BE73-B85131AC2A8E}" type="presOf" srcId="{598A0EF6-AD9C-4B36-A649-10FA9E71AA91}" destId="{704304E1-B5C1-4D72-9118-9ACBF376F854}" srcOrd="0" destOrd="0" presId="urn:microsoft.com/office/officeart/2005/8/layout/vList2"/>
    <dgm:cxn modelId="{C1A3F6DC-12E8-4916-A663-4A14935BC539}" srcId="{D3C5B66E-A90D-44B4-BFA5-8138B690625A}" destId="{D352C74A-CF70-4F74-B576-D88FECD6BDA9}" srcOrd="5" destOrd="0" parTransId="{1B9E434B-D1C4-4E86-863F-D604C96F9E51}" sibTransId="{F1C15698-62F1-4853-BFC7-FCA77B3FBBDC}"/>
    <dgm:cxn modelId="{213C8AE0-5841-4209-B7AF-7D875C63DE68}" type="presOf" srcId="{DC1F96B3-A87A-4156-9B2B-E6A2AEC7C780}" destId="{902BBF91-6D7A-420E-9ED9-45818AB9B286}" srcOrd="0" destOrd="0" presId="urn:microsoft.com/office/officeart/2005/8/layout/vList2"/>
    <dgm:cxn modelId="{DEE151E3-6954-42EE-AA4F-9C6B0E334AFB}" srcId="{D3C5B66E-A90D-44B4-BFA5-8138B690625A}" destId="{D90DF72F-C566-4C90-81AC-9C09DDB20417}" srcOrd="1" destOrd="0" parTransId="{FCAA6B17-13DB-4DF4-B149-FF2116B476F0}" sibTransId="{08084305-DCFE-42E8-A0DC-7429DAF2CECC}"/>
    <dgm:cxn modelId="{8ED244EE-58C9-4DA4-A5C1-93BABF9D9886}" type="presOf" srcId="{D90DF72F-C566-4C90-81AC-9C09DDB20417}" destId="{0433D1D8-A4D2-4F18-8336-4346D2C0841D}" srcOrd="0" destOrd="0" presId="urn:microsoft.com/office/officeart/2005/8/layout/vList2"/>
    <dgm:cxn modelId="{6ABD24D6-456A-448F-AA80-9A6CDB7CA544}" type="presParOf" srcId="{916FCE86-3DD5-4F12-8833-E70450F82B42}" destId="{AFA48FF6-AF78-41DF-94C5-E4C79A2DA23C}" srcOrd="0" destOrd="0" presId="urn:microsoft.com/office/officeart/2005/8/layout/vList2"/>
    <dgm:cxn modelId="{7051B174-70E5-40C8-A0FD-BAB110DA9CB9}" type="presParOf" srcId="{916FCE86-3DD5-4F12-8833-E70450F82B42}" destId="{089B45D4-27F1-4144-BB0D-5B06250906C6}" srcOrd="1" destOrd="0" presId="urn:microsoft.com/office/officeart/2005/8/layout/vList2"/>
    <dgm:cxn modelId="{6F7587FC-31BE-4E79-8357-7DABB8894300}" type="presParOf" srcId="{916FCE86-3DD5-4F12-8833-E70450F82B42}" destId="{0433D1D8-A4D2-4F18-8336-4346D2C0841D}" srcOrd="2" destOrd="0" presId="urn:microsoft.com/office/officeart/2005/8/layout/vList2"/>
    <dgm:cxn modelId="{01710F45-D035-48FD-861C-5E6920102AB7}" type="presParOf" srcId="{916FCE86-3DD5-4F12-8833-E70450F82B42}" destId="{772CCCCB-6EA7-4C5D-A6D9-ECFAAA21C981}" srcOrd="3" destOrd="0" presId="urn:microsoft.com/office/officeart/2005/8/layout/vList2"/>
    <dgm:cxn modelId="{59EAF639-7247-4E4B-AA4C-DF2700C43678}" type="presParOf" srcId="{916FCE86-3DD5-4F12-8833-E70450F82B42}" destId="{5A818093-4A8B-486A-8248-DA3C0EF52002}" srcOrd="4" destOrd="0" presId="urn:microsoft.com/office/officeart/2005/8/layout/vList2"/>
    <dgm:cxn modelId="{6118AFFD-A2D6-4B7D-AF16-7857BF17BA15}" type="presParOf" srcId="{916FCE86-3DD5-4F12-8833-E70450F82B42}" destId="{DF62FF54-AC6A-4073-86C0-B6B0DB78DF2C}" srcOrd="5" destOrd="0" presId="urn:microsoft.com/office/officeart/2005/8/layout/vList2"/>
    <dgm:cxn modelId="{F78FE4D1-BAE1-4D60-9F93-79E7E5D6F16C}" type="presParOf" srcId="{916FCE86-3DD5-4F12-8833-E70450F82B42}" destId="{704304E1-B5C1-4D72-9118-9ACBF376F854}" srcOrd="6" destOrd="0" presId="urn:microsoft.com/office/officeart/2005/8/layout/vList2"/>
    <dgm:cxn modelId="{1A736EFC-A2D2-436A-9A6D-F07637EC3E00}" type="presParOf" srcId="{916FCE86-3DD5-4F12-8833-E70450F82B42}" destId="{643B058D-AADF-4FBC-9863-D52866E2EFF5}" srcOrd="7" destOrd="0" presId="urn:microsoft.com/office/officeart/2005/8/layout/vList2"/>
    <dgm:cxn modelId="{4588EEC2-1618-41D5-A944-4617E1718065}" type="presParOf" srcId="{916FCE86-3DD5-4F12-8833-E70450F82B42}" destId="{902BBF91-6D7A-420E-9ED9-45818AB9B286}" srcOrd="8" destOrd="0" presId="urn:microsoft.com/office/officeart/2005/8/layout/vList2"/>
    <dgm:cxn modelId="{795A80C6-082F-4436-9624-635574E0133C}" type="presParOf" srcId="{916FCE86-3DD5-4F12-8833-E70450F82B42}" destId="{50E808FB-5021-4CF5-BD2B-F2B3AA1E6D4C}" srcOrd="9" destOrd="0" presId="urn:microsoft.com/office/officeart/2005/8/layout/vList2"/>
    <dgm:cxn modelId="{0FB90596-AA5D-4C51-8778-221603FAC6FB}" type="presParOf" srcId="{916FCE86-3DD5-4F12-8833-E70450F82B42}" destId="{6B3C8101-0E1E-4FFF-8696-63AAEB32106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07C82CC-E942-4A9B-982A-84BEF8BCA90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088DE81-DA8E-4C71-A740-FFD40D4C9B1B}">
      <dgm:prSet/>
      <dgm:spPr/>
      <dgm:t>
        <a:bodyPr/>
        <a:lstStyle/>
        <a:p>
          <a:pPr algn="just"/>
          <a:r>
            <a:rPr lang="ru-RU" b="1" dirty="0"/>
            <a:t>Монолитная архитектура</a:t>
          </a:r>
          <a:r>
            <a:rPr lang="ru-RU" dirty="0"/>
            <a:t>.</a:t>
          </a:r>
        </a:p>
        <a:p>
          <a:pPr algn="just"/>
          <a:r>
            <a:rPr lang="ru-RU" dirty="0"/>
            <a:t>ОС определяется как набор модулей, взаимодействующих между собой внутри ядра системы и предоставляющих прикладному ПО входные интерфейсы для обращений к аппаратуре. Основной недостаток этого принципа построения ОС заключается в плохой предсказуемости её поведения, вызванной сложным взаимодействием модулей между собой.</a:t>
          </a:r>
          <a:endParaRPr lang="ru-RU" b="0" dirty="0"/>
        </a:p>
      </dgm:t>
    </dgm:pt>
    <dgm:pt modelId="{0DC59C50-2006-4505-9EEC-62560278AF6F}" type="parTrans" cxnId="{C45ED6D3-3AC5-4B90-BDFE-FF6843C3CC71}">
      <dgm:prSet/>
      <dgm:spPr/>
      <dgm:t>
        <a:bodyPr/>
        <a:lstStyle/>
        <a:p>
          <a:endParaRPr lang="ru-RU"/>
        </a:p>
      </dgm:t>
    </dgm:pt>
    <dgm:pt modelId="{DDAAB230-7A2D-445E-A343-064B6AE16DAC}" type="sibTrans" cxnId="{C45ED6D3-3AC5-4B90-BDFE-FF6843C3CC71}">
      <dgm:prSet/>
      <dgm:spPr/>
      <dgm:t>
        <a:bodyPr/>
        <a:lstStyle/>
        <a:p>
          <a:endParaRPr lang="ru-RU"/>
        </a:p>
      </dgm:t>
    </dgm:pt>
    <dgm:pt modelId="{5A7ACE47-19F3-4651-81F9-2DAE8B0B9033}" type="pres">
      <dgm:prSet presAssocID="{507C82CC-E942-4A9B-982A-84BEF8BCA90A}" presName="linear" presStyleCnt="0">
        <dgm:presLayoutVars>
          <dgm:animLvl val="lvl"/>
          <dgm:resizeHandles val="exact"/>
        </dgm:presLayoutVars>
      </dgm:prSet>
      <dgm:spPr/>
    </dgm:pt>
    <dgm:pt modelId="{D6808407-788B-4AD7-8933-E0F41BE90C5D}" type="pres">
      <dgm:prSet presAssocID="{9088DE81-DA8E-4C71-A740-FFD40D4C9B1B}" presName="parentText" presStyleLbl="node1" presStyleIdx="0" presStyleCnt="1" custLinFactNeighborY="-799">
        <dgm:presLayoutVars>
          <dgm:chMax val="0"/>
          <dgm:bulletEnabled val="1"/>
        </dgm:presLayoutVars>
      </dgm:prSet>
      <dgm:spPr/>
    </dgm:pt>
  </dgm:ptLst>
  <dgm:cxnLst>
    <dgm:cxn modelId="{7D23AF98-F45D-4CF7-9D83-4BB19B0C2C90}" type="presOf" srcId="{507C82CC-E942-4A9B-982A-84BEF8BCA90A}" destId="{5A7ACE47-19F3-4651-81F9-2DAE8B0B9033}" srcOrd="0" destOrd="0" presId="urn:microsoft.com/office/officeart/2005/8/layout/vList2"/>
    <dgm:cxn modelId="{C45ED6D3-3AC5-4B90-BDFE-FF6843C3CC71}" srcId="{507C82CC-E942-4A9B-982A-84BEF8BCA90A}" destId="{9088DE81-DA8E-4C71-A740-FFD40D4C9B1B}" srcOrd="0" destOrd="0" parTransId="{0DC59C50-2006-4505-9EEC-62560278AF6F}" sibTransId="{DDAAB230-7A2D-445E-A343-064B6AE16DAC}"/>
    <dgm:cxn modelId="{AE598AE2-9D83-4650-83A6-52A207A2F1C4}" type="presOf" srcId="{9088DE81-DA8E-4C71-A740-FFD40D4C9B1B}" destId="{D6808407-788B-4AD7-8933-E0F41BE90C5D}" srcOrd="0" destOrd="0" presId="urn:microsoft.com/office/officeart/2005/8/layout/vList2"/>
    <dgm:cxn modelId="{F6E271D9-6F93-4673-807D-3618EAD31B35}" type="presParOf" srcId="{5A7ACE47-19F3-4651-81F9-2DAE8B0B9033}" destId="{D6808407-788B-4AD7-8933-E0F41BE90C5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07C82CC-E942-4A9B-982A-84BEF8BCA90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088DE81-DA8E-4C71-A740-FFD40D4C9B1B}">
      <dgm:prSet/>
      <dgm:spPr/>
      <dgm:t>
        <a:bodyPr/>
        <a:lstStyle/>
        <a:p>
          <a:pPr algn="just"/>
          <a:r>
            <a:rPr lang="ru-RU" b="1" dirty="0"/>
            <a:t>Уровневая (слоевая) архитектура</a:t>
          </a:r>
          <a:r>
            <a:rPr lang="ru-RU" dirty="0"/>
            <a:t>. Прикладное ПО имеет возможность получить доступ к аппаратуре не только через ядро системы и её сервисы, но и напрямую. По сравнению с монолитной такая архитектура обеспечивает значительно большую степень предсказуемости реакций системы, а также позволяет осуществлять быстрый доступ прикладных приложений к аппаратуре. Главным недостатком таких систем является </a:t>
          </a:r>
          <a:endParaRPr lang="ru-RU" b="0" dirty="0"/>
        </a:p>
      </dgm:t>
    </dgm:pt>
    <dgm:pt modelId="{0DC59C50-2006-4505-9EEC-62560278AF6F}" type="parTrans" cxnId="{C45ED6D3-3AC5-4B90-BDFE-FF6843C3CC71}">
      <dgm:prSet/>
      <dgm:spPr/>
      <dgm:t>
        <a:bodyPr/>
        <a:lstStyle/>
        <a:p>
          <a:endParaRPr lang="ru-RU"/>
        </a:p>
      </dgm:t>
    </dgm:pt>
    <dgm:pt modelId="{DDAAB230-7A2D-445E-A343-064B6AE16DAC}" type="sibTrans" cxnId="{C45ED6D3-3AC5-4B90-BDFE-FF6843C3CC71}">
      <dgm:prSet/>
      <dgm:spPr/>
      <dgm:t>
        <a:bodyPr/>
        <a:lstStyle/>
        <a:p>
          <a:endParaRPr lang="ru-RU"/>
        </a:p>
      </dgm:t>
    </dgm:pt>
    <dgm:pt modelId="{5A7ACE47-19F3-4651-81F9-2DAE8B0B9033}" type="pres">
      <dgm:prSet presAssocID="{507C82CC-E942-4A9B-982A-84BEF8BCA90A}" presName="linear" presStyleCnt="0">
        <dgm:presLayoutVars>
          <dgm:animLvl val="lvl"/>
          <dgm:resizeHandles val="exact"/>
        </dgm:presLayoutVars>
      </dgm:prSet>
      <dgm:spPr/>
    </dgm:pt>
    <dgm:pt modelId="{D6808407-788B-4AD7-8933-E0F41BE90C5D}" type="pres">
      <dgm:prSet presAssocID="{9088DE81-DA8E-4C71-A740-FFD40D4C9B1B}" presName="parentText" presStyleLbl="node1" presStyleIdx="0" presStyleCnt="1" custLinFactNeighborY="-799">
        <dgm:presLayoutVars>
          <dgm:chMax val="0"/>
          <dgm:bulletEnabled val="1"/>
        </dgm:presLayoutVars>
      </dgm:prSet>
      <dgm:spPr/>
    </dgm:pt>
  </dgm:ptLst>
  <dgm:cxnLst>
    <dgm:cxn modelId="{7D23AF98-F45D-4CF7-9D83-4BB19B0C2C90}" type="presOf" srcId="{507C82CC-E942-4A9B-982A-84BEF8BCA90A}" destId="{5A7ACE47-19F3-4651-81F9-2DAE8B0B9033}" srcOrd="0" destOrd="0" presId="urn:microsoft.com/office/officeart/2005/8/layout/vList2"/>
    <dgm:cxn modelId="{C45ED6D3-3AC5-4B90-BDFE-FF6843C3CC71}" srcId="{507C82CC-E942-4A9B-982A-84BEF8BCA90A}" destId="{9088DE81-DA8E-4C71-A740-FFD40D4C9B1B}" srcOrd="0" destOrd="0" parTransId="{0DC59C50-2006-4505-9EEC-62560278AF6F}" sibTransId="{DDAAB230-7A2D-445E-A343-064B6AE16DAC}"/>
    <dgm:cxn modelId="{AE598AE2-9D83-4650-83A6-52A207A2F1C4}" type="presOf" srcId="{9088DE81-DA8E-4C71-A740-FFD40D4C9B1B}" destId="{D6808407-788B-4AD7-8933-E0F41BE90C5D}" srcOrd="0" destOrd="0" presId="urn:microsoft.com/office/officeart/2005/8/layout/vList2"/>
    <dgm:cxn modelId="{F6E271D9-6F93-4673-807D-3618EAD31B35}" type="presParOf" srcId="{5A7ACE47-19F3-4651-81F9-2DAE8B0B9033}" destId="{D6808407-788B-4AD7-8933-E0F41BE90C5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42DED-5CF4-433B-AC4A-60EB1EF4703E}">
      <dsp:nvSpPr>
        <dsp:cNvPr id="0" name=""/>
        <dsp:cNvSpPr/>
      </dsp:nvSpPr>
      <dsp:spPr>
        <a:xfrm>
          <a:off x="0" y="322137"/>
          <a:ext cx="8056958" cy="216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just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1" i="0" kern="1200" dirty="0"/>
            <a:t>Система реального времени </a:t>
          </a:r>
          <a:r>
            <a:rPr lang="ru-RU" sz="2500" b="0" i="0" kern="1200" dirty="0"/>
            <a:t>(СРВ) — </a:t>
          </a:r>
          <a:r>
            <a:rPr lang="ru-RU" sz="2500" b="0" i="0" kern="1200" dirty="0">
              <a:solidFill>
                <a:schemeClr val="tx1"/>
              </a:solidFill>
              <a:hlinkClick xmlns:r="http://schemas.openxmlformats.org/officeDocument/2006/relationships" r:id="rId1" tooltip="Система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система</a:t>
          </a:r>
          <a:r>
            <a:rPr lang="ru-RU" sz="2500" b="0" i="0" kern="1200" dirty="0">
              <a:solidFill>
                <a:schemeClr val="tx1"/>
              </a:solidFill>
            </a:rPr>
            <a:t>, </a:t>
          </a:r>
          <a:r>
            <a:rPr lang="ru-RU" sz="2500" b="0" i="0" kern="1200" dirty="0"/>
            <a:t>которая должна реагировать на события во внешней по отношению к системе среде или воздействовать на среду в рамках требуемых временных ограничений.</a:t>
          </a:r>
          <a:endParaRPr lang="ru-RU" sz="2500" kern="1200" dirty="0"/>
        </a:p>
      </dsp:txBody>
      <dsp:txXfrm>
        <a:off x="105662" y="427799"/>
        <a:ext cx="7845634" cy="195317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08407-788B-4AD7-8933-E0F41BE90C5D}">
      <dsp:nvSpPr>
        <dsp:cNvPr id="0" name=""/>
        <dsp:cNvSpPr/>
      </dsp:nvSpPr>
      <dsp:spPr>
        <a:xfrm>
          <a:off x="0" y="160540"/>
          <a:ext cx="5583541" cy="5686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just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b="1" kern="1200" dirty="0"/>
            <a:t>Архитектура «клиент-сервер»</a:t>
          </a:r>
          <a:r>
            <a:rPr lang="ru-RU" sz="2700" kern="1200" dirty="0"/>
            <a:t>. Основной её принцип заключается в вынесении сервисов ОС в виде серверов на уровень пользователя и выполнении микроядром функций диспетчера сообщений между клиентскими пользовательскими программами и серверами — системными сервисами</a:t>
          </a:r>
          <a:endParaRPr lang="ru-RU" sz="2700" b="0" kern="1200" dirty="0"/>
        </a:p>
      </dsp:txBody>
      <dsp:txXfrm>
        <a:off x="272566" y="433106"/>
        <a:ext cx="5038409" cy="514106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A48FF6-AF78-41DF-94C5-E4C79A2DA23C}">
      <dsp:nvSpPr>
        <dsp:cNvPr id="0" name=""/>
        <dsp:cNvSpPr/>
      </dsp:nvSpPr>
      <dsp:spPr>
        <a:xfrm>
          <a:off x="0" y="5198"/>
          <a:ext cx="11456621" cy="1160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Повышенная надёжность, так как каждый сервис является, по сути, самостоятельным приложением и его легче отладить и отследить ошибки.</a:t>
          </a:r>
        </a:p>
      </dsp:txBody>
      <dsp:txXfrm>
        <a:off x="56658" y="61856"/>
        <a:ext cx="11343305" cy="1047324"/>
      </dsp:txXfrm>
    </dsp:sp>
    <dsp:sp modelId="{D6004C1C-7DD2-45C3-BD44-88C2F8EF140C}">
      <dsp:nvSpPr>
        <dsp:cNvPr id="0" name=""/>
        <dsp:cNvSpPr/>
      </dsp:nvSpPr>
      <dsp:spPr>
        <a:xfrm>
          <a:off x="0" y="1344398"/>
          <a:ext cx="11456621" cy="1160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2000" kern="1200" dirty="0"/>
            <a:t>Улучшенная </a:t>
          </a:r>
          <a:r>
            <a:rPr lang="ru-RU" sz="2000" u="sng" kern="1200" dirty="0">
              <a:solidFill>
                <a:schemeClr val="tx1"/>
              </a:solidFill>
            </a:rPr>
            <a:t>масштабируемость</a:t>
          </a:r>
          <a:r>
            <a:rPr lang="ru-RU" sz="2000" kern="1200" dirty="0"/>
            <a:t>, поскольку ненужные сервисы могут быть исключены из системы без ущерба к её работоспособности.</a:t>
          </a:r>
        </a:p>
      </dsp:txBody>
      <dsp:txXfrm>
        <a:off x="56658" y="1401056"/>
        <a:ext cx="11343305" cy="1047324"/>
      </dsp:txXfrm>
    </dsp:sp>
    <dsp:sp modelId="{04515C42-BBD9-4D4F-B70D-2738EC9AEA77}">
      <dsp:nvSpPr>
        <dsp:cNvPr id="0" name=""/>
        <dsp:cNvSpPr/>
      </dsp:nvSpPr>
      <dsp:spPr>
        <a:xfrm>
          <a:off x="0" y="2683599"/>
          <a:ext cx="11456621" cy="1160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2000" kern="1200" dirty="0"/>
            <a:t>Повышенная отказоустойчивость, так как «зависший» сервис может быть перезапущен без перезагрузки системы. При этом есть возможность перехода на другой сервер.</a:t>
          </a:r>
        </a:p>
      </dsp:txBody>
      <dsp:txXfrm>
        <a:off x="56658" y="2740257"/>
        <a:ext cx="11343305" cy="10473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5B490-6FDB-47D7-9449-78BBCFAA4AE5}">
      <dsp:nvSpPr>
        <dsp:cNvPr id="0" name=""/>
        <dsp:cNvSpPr/>
      </dsp:nvSpPr>
      <dsp:spPr>
        <a:xfrm>
          <a:off x="0" y="644951"/>
          <a:ext cx="3698647" cy="22191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Системы измерения и управления, радары</a:t>
          </a:r>
        </a:p>
      </dsp:txBody>
      <dsp:txXfrm>
        <a:off x="0" y="644951"/>
        <a:ext cx="3698647" cy="2219188"/>
      </dsp:txXfrm>
    </dsp:sp>
    <dsp:sp modelId="{CE20B88E-A775-49DD-AE75-A5512B4016D6}">
      <dsp:nvSpPr>
        <dsp:cNvPr id="0" name=""/>
        <dsp:cNvSpPr/>
      </dsp:nvSpPr>
      <dsp:spPr>
        <a:xfrm>
          <a:off x="4068512" y="644951"/>
          <a:ext cx="3698647" cy="22191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Ракеты, системы определения положения и привязки к местности</a:t>
          </a:r>
        </a:p>
      </dsp:txBody>
      <dsp:txXfrm>
        <a:off x="4068512" y="644951"/>
        <a:ext cx="3698647" cy="2219188"/>
      </dsp:txXfrm>
    </dsp:sp>
    <dsp:sp modelId="{9FAF15D4-55C4-4E86-9769-7414743A3A1F}">
      <dsp:nvSpPr>
        <dsp:cNvPr id="0" name=""/>
        <dsp:cNvSpPr/>
      </dsp:nvSpPr>
      <dsp:spPr>
        <a:xfrm>
          <a:off x="8137025" y="644951"/>
          <a:ext cx="3698647" cy="22191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Автоматические системы управления производством (АСУП)</a:t>
          </a:r>
        </a:p>
      </dsp:txBody>
      <dsp:txXfrm>
        <a:off x="8137025" y="644951"/>
        <a:ext cx="3698647" cy="2219188"/>
      </dsp:txXfrm>
    </dsp:sp>
    <dsp:sp modelId="{4D1EFC24-1FD2-459A-A495-7932C7966BEC}">
      <dsp:nvSpPr>
        <dsp:cNvPr id="0" name=""/>
        <dsp:cNvSpPr/>
      </dsp:nvSpPr>
      <dsp:spPr>
        <a:xfrm>
          <a:off x="0" y="3234004"/>
          <a:ext cx="3698647" cy="22191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Автомобилестроение: симуляторы, системы управления мотором, автоматическое сцепление, системы антиблокировки колес</a:t>
          </a:r>
        </a:p>
      </dsp:txBody>
      <dsp:txXfrm>
        <a:off x="0" y="3234004"/>
        <a:ext cx="3698647" cy="2219188"/>
      </dsp:txXfrm>
    </dsp:sp>
    <dsp:sp modelId="{91CEF9DD-4021-4119-B38F-52DF0E560A59}">
      <dsp:nvSpPr>
        <dsp:cNvPr id="0" name=""/>
        <dsp:cNvSpPr/>
      </dsp:nvSpPr>
      <dsp:spPr>
        <a:xfrm>
          <a:off x="4068512" y="3234004"/>
          <a:ext cx="3698647" cy="22191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Энергетика</a:t>
          </a:r>
        </a:p>
      </dsp:txBody>
      <dsp:txXfrm>
        <a:off x="4068512" y="3234004"/>
        <a:ext cx="3698647" cy="2219188"/>
      </dsp:txXfrm>
    </dsp:sp>
    <dsp:sp modelId="{9904963E-BBC3-478B-B286-ECBF73BD96D4}">
      <dsp:nvSpPr>
        <dsp:cNvPr id="0" name=""/>
        <dsp:cNvSpPr/>
      </dsp:nvSpPr>
      <dsp:spPr>
        <a:xfrm>
          <a:off x="8137025" y="3234004"/>
          <a:ext cx="3698647" cy="22191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Системы автопилотирования</a:t>
          </a:r>
        </a:p>
      </dsp:txBody>
      <dsp:txXfrm>
        <a:off x="8137025" y="3234004"/>
        <a:ext cx="3698647" cy="22191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08407-788B-4AD7-8933-E0F41BE90C5D}">
      <dsp:nvSpPr>
        <dsp:cNvPr id="0" name=""/>
        <dsp:cNvSpPr/>
      </dsp:nvSpPr>
      <dsp:spPr>
        <a:xfrm>
          <a:off x="0" y="184315"/>
          <a:ext cx="6243387" cy="24710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i="0" kern="1200" dirty="0"/>
            <a:t>Операционной системой жёсткого реального времени - </a:t>
          </a:r>
          <a:r>
            <a:rPr lang="ru-RU" sz="2400" b="0" i="0" kern="1200" dirty="0"/>
            <a:t>операционная система, которая может обеспечить требуемое время выполнения задачи реального времени даже в худших случаях</a:t>
          </a:r>
          <a:endParaRPr lang="ru-RU" sz="2400" b="0" kern="1200" dirty="0"/>
        </a:p>
      </dsp:txBody>
      <dsp:txXfrm>
        <a:off x="120626" y="304941"/>
        <a:ext cx="6002135" cy="22297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08407-788B-4AD7-8933-E0F41BE90C5D}">
      <dsp:nvSpPr>
        <dsp:cNvPr id="0" name=""/>
        <dsp:cNvSpPr/>
      </dsp:nvSpPr>
      <dsp:spPr>
        <a:xfrm>
          <a:off x="0" y="227869"/>
          <a:ext cx="7076837" cy="23376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just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b="1" i="0" kern="1200" dirty="0"/>
            <a:t>Операционной системой мягкого реального времени -</a:t>
          </a:r>
          <a:r>
            <a:rPr lang="ru-RU" sz="2700" b="0" i="0" kern="1200" dirty="0"/>
            <a:t> это система, которая может обеспечить требуемое время выполнения задачи реального времени в среднем</a:t>
          </a:r>
          <a:endParaRPr lang="ru-RU" sz="2700" kern="1200" dirty="0"/>
        </a:p>
      </dsp:txBody>
      <dsp:txXfrm>
        <a:off x="114115" y="341984"/>
        <a:ext cx="6848607" cy="21094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65CB5-8FD7-47C5-8320-4CBAB8EB87B3}">
      <dsp:nvSpPr>
        <dsp:cNvPr id="0" name=""/>
        <dsp:cNvSpPr/>
      </dsp:nvSpPr>
      <dsp:spPr>
        <a:xfrm>
          <a:off x="0" y="122904"/>
          <a:ext cx="9632810" cy="9429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быть многозадачной и допускающей вытеснение (</a:t>
          </a:r>
          <a:r>
            <a:rPr lang="ru-RU" sz="1700" kern="1200" dirty="0" err="1"/>
            <a:t>preemptable</a:t>
          </a:r>
          <a:r>
            <a:rPr lang="ru-RU" sz="1700" kern="1200" dirty="0"/>
            <a:t>);</a:t>
          </a:r>
        </a:p>
      </dsp:txBody>
      <dsp:txXfrm>
        <a:off x="46029" y="168933"/>
        <a:ext cx="9540752" cy="850852"/>
      </dsp:txXfrm>
    </dsp:sp>
    <dsp:sp modelId="{B785C8D4-5125-4362-B6E8-E5635716E7F3}">
      <dsp:nvSpPr>
        <dsp:cNvPr id="0" name=""/>
        <dsp:cNvSpPr/>
      </dsp:nvSpPr>
      <dsp:spPr>
        <a:xfrm>
          <a:off x="0" y="1114775"/>
          <a:ext cx="9632810" cy="9429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обладать понятием приоритета для потоков; </a:t>
          </a:r>
        </a:p>
      </dsp:txBody>
      <dsp:txXfrm>
        <a:off x="46029" y="1160804"/>
        <a:ext cx="9540752" cy="850852"/>
      </dsp:txXfrm>
    </dsp:sp>
    <dsp:sp modelId="{898D52D4-3146-48F0-9D18-69741B589A3F}">
      <dsp:nvSpPr>
        <dsp:cNvPr id="0" name=""/>
        <dsp:cNvSpPr/>
      </dsp:nvSpPr>
      <dsp:spPr>
        <a:xfrm>
          <a:off x="0" y="2106645"/>
          <a:ext cx="9632810" cy="9429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поддерживать предсказуемые механизмы синхронизации</a:t>
          </a:r>
        </a:p>
      </dsp:txBody>
      <dsp:txXfrm>
        <a:off x="46029" y="2152674"/>
        <a:ext cx="9540752" cy="850852"/>
      </dsp:txXfrm>
    </dsp:sp>
    <dsp:sp modelId="{A6945C24-A6C7-4F9C-960B-1A4CD4E44061}">
      <dsp:nvSpPr>
        <dsp:cNvPr id="0" name=""/>
        <dsp:cNvSpPr/>
      </dsp:nvSpPr>
      <dsp:spPr>
        <a:xfrm>
          <a:off x="0" y="3098515"/>
          <a:ext cx="9632810" cy="9429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обеспечивать механизм наследования приоритетов</a:t>
          </a:r>
        </a:p>
      </dsp:txBody>
      <dsp:txXfrm>
        <a:off x="46029" y="3144544"/>
        <a:ext cx="9540752" cy="850852"/>
      </dsp:txXfrm>
    </dsp:sp>
    <dsp:sp modelId="{D16C4D9F-000B-49AF-971D-4BDB06D4FE1C}">
      <dsp:nvSpPr>
        <dsp:cNvPr id="0" name=""/>
        <dsp:cNvSpPr/>
      </dsp:nvSpPr>
      <dsp:spPr>
        <a:xfrm>
          <a:off x="0" y="4090385"/>
          <a:ext cx="9632810" cy="9429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поведение ОС должно быть известным и предсказуемым это значит, что во всех сценариях рабочей нагрузки системы должно быть определено максимальное время отклика</a:t>
          </a:r>
        </a:p>
      </dsp:txBody>
      <dsp:txXfrm>
        <a:off x="46029" y="4136414"/>
        <a:ext cx="9540752" cy="8508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A48FF6-AF78-41DF-94C5-E4C79A2DA23C}">
      <dsp:nvSpPr>
        <dsp:cNvPr id="0" name=""/>
        <dsp:cNvSpPr/>
      </dsp:nvSpPr>
      <dsp:spPr>
        <a:xfrm>
          <a:off x="0" y="521"/>
          <a:ext cx="9588572" cy="752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математическое моделирование − несколько микросекунд;</a:t>
          </a:r>
        </a:p>
      </dsp:txBody>
      <dsp:txXfrm>
        <a:off x="36714" y="37235"/>
        <a:ext cx="9515144" cy="678662"/>
      </dsp:txXfrm>
    </dsp:sp>
    <dsp:sp modelId="{0433D1D8-A4D2-4F18-8336-4346D2C0841D}">
      <dsp:nvSpPr>
        <dsp:cNvPr id="0" name=""/>
        <dsp:cNvSpPr/>
      </dsp:nvSpPr>
      <dsp:spPr>
        <a:xfrm>
          <a:off x="0" y="766224"/>
          <a:ext cx="9588572" cy="752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радиолокация − несколько миллисекунд;</a:t>
          </a:r>
        </a:p>
      </dsp:txBody>
      <dsp:txXfrm>
        <a:off x="36714" y="802938"/>
        <a:ext cx="9515144" cy="678662"/>
      </dsp:txXfrm>
    </dsp:sp>
    <dsp:sp modelId="{5A818093-4A8B-486A-8248-DA3C0EF52002}">
      <dsp:nvSpPr>
        <dsp:cNvPr id="0" name=""/>
        <dsp:cNvSpPr/>
      </dsp:nvSpPr>
      <dsp:spPr>
        <a:xfrm>
          <a:off x="0" y="1531927"/>
          <a:ext cx="9588572" cy="752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складской учет − несколько секунд;</a:t>
          </a:r>
        </a:p>
      </dsp:txBody>
      <dsp:txXfrm>
        <a:off x="36714" y="1568641"/>
        <a:ext cx="9515144" cy="678662"/>
      </dsp:txXfrm>
    </dsp:sp>
    <dsp:sp modelId="{704304E1-B5C1-4D72-9118-9ACBF376F854}">
      <dsp:nvSpPr>
        <dsp:cNvPr id="0" name=""/>
        <dsp:cNvSpPr/>
      </dsp:nvSpPr>
      <dsp:spPr>
        <a:xfrm>
          <a:off x="0" y="2297630"/>
          <a:ext cx="9588572" cy="752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торговые операции − несколько минут;</a:t>
          </a:r>
        </a:p>
      </dsp:txBody>
      <dsp:txXfrm>
        <a:off x="36714" y="2334344"/>
        <a:ext cx="9515144" cy="678662"/>
      </dsp:txXfrm>
    </dsp:sp>
    <dsp:sp modelId="{902BBF91-6D7A-420E-9ED9-45818AB9B286}">
      <dsp:nvSpPr>
        <dsp:cNvPr id="0" name=""/>
        <dsp:cNvSpPr/>
      </dsp:nvSpPr>
      <dsp:spPr>
        <a:xfrm>
          <a:off x="0" y="3063333"/>
          <a:ext cx="9588572" cy="752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управление производством − несколько минут;</a:t>
          </a:r>
        </a:p>
      </dsp:txBody>
      <dsp:txXfrm>
        <a:off x="36714" y="3100047"/>
        <a:ext cx="9515144" cy="678662"/>
      </dsp:txXfrm>
    </dsp:sp>
    <dsp:sp modelId="{6B3C8101-0E1E-4FFF-8696-63AAEB321067}">
      <dsp:nvSpPr>
        <dsp:cNvPr id="0" name=""/>
        <dsp:cNvSpPr/>
      </dsp:nvSpPr>
      <dsp:spPr>
        <a:xfrm>
          <a:off x="0" y="3829037"/>
          <a:ext cx="9588572" cy="752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химические реакции − несколько часов. </a:t>
          </a:r>
        </a:p>
      </dsp:txBody>
      <dsp:txXfrm>
        <a:off x="36714" y="3865751"/>
        <a:ext cx="9515144" cy="6786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08407-788B-4AD7-8933-E0F41BE90C5D}">
      <dsp:nvSpPr>
        <dsp:cNvPr id="0" name=""/>
        <dsp:cNvSpPr/>
      </dsp:nvSpPr>
      <dsp:spPr>
        <a:xfrm>
          <a:off x="0" y="244126"/>
          <a:ext cx="5583541" cy="5616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dirty="0"/>
            <a:t>Монолитная архитектура</a:t>
          </a:r>
          <a:r>
            <a:rPr lang="ru-RU" sz="2400" kern="1200" dirty="0"/>
            <a:t>.</a:t>
          </a:r>
        </a:p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ОС определяется как набор модулей, взаимодействующих между собой внутри ядра системы и предоставляющих прикладному ПО входные интерфейсы для обращений к аппаратуре. Основной недостаток этого принципа построения ОС заключается в плохой предсказуемости её поведения, вызванной сложным взаимодействием модулей между собой.</a:t>
          </a:r>
          <a:endParaRPr lang="ru-RU" sz="2400" b="0" kern="1200" dirty="0"/>
        </a:p>
      </dsp:txBody>
      <dsp:txXfrm>
        <a:off x="272566" y="516692"/>
        <a:ext cx="5038409" cy="507086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08407-788B-4AD7-8933-E0F41BE90C5D}">
      <dsp:nvSpPr>
        <dsp:cNvPr id="0" name=""/>
        <dsp:cNvSpPr/>
      </dsp:nvSpPr>
      <dsp:spPr>
        <a:xfrm>
          <a:off x="0" y="41670"/>
          <a:ext cx="5583541" cy="59201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b="1" kern="1200" dirty="0"/>
            <a:t>Уровневая (слоевая) архитектура</a:t>
          </a:r>
          <a:r>
            <a:rPr lang="ru-RU" sz="2300" kern="1200" dirty="0"/>
            <a:t>. Прикладное ПО имеет возможность получить доступ к аппаратуре не только через ядро системы и её сервисы, но и напрямую. По сравнению с монолитной такая архитектура обеспечивает значительно большую степень предсказуемости реакций системы, а также позволяет осуществлять быстрый доступ прикладных приложений к аппаратуре. Главным недостатком таких систем является </a:t>
          </a:r>
          <a:endParaRPr lang="ru-RU" sz="2300" b="0" kern="1200" dirty="0"/>
        </a:p>
      </dsp:txBody>
      <dsp:txXfrm>
        <a:off x="272566" y="314236"/>
        <a:ext cx="5038409" cy="53750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6E2C8-3C84-450B-A126-5AF93819E21B}" type="datetimeFigureOut">
              <a:rPr lang="ru-RU" smtClean="0"/>
              <a:t>14.05.2020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D1E31-99EE-4740-9C18-E0A5265DA5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648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097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069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284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4568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129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55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009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982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262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118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041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899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857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D1E31-99EE-4740-9C18-E0A5265DA54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390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14.05.2020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194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14.05.2020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1357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14.05.2020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342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14.05.2020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3220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14.05.2020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961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14.05.2020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1642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14.05.2020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2529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14.05.2020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193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14.05.2020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579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14.05.2020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314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14.05.2020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272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14.05.2020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26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14.05.2020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76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14.05.2020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207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14.05.2020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85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14.05.2020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109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8AF1-57DC-4D0F-BC10-341E44F5354F}" type="datetimeFigureOut">
              <a:rPr lang="ru-RU" smtClean="0"/>
              <a:t>14.05.2020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035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1D68AF1-57DC-4D0F-BC10-341E44F5354F}" type="datetimeFigureOut">
              <a:rPr lang="ru-RU" smtClean="0"/>
              <a:t>14.05.2020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8FCC387-D1BC-432B-BB8E-99C80FFD3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907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microsoft.com/office/2007/relationships/hdphoto" Target="../media/hdphoto1.wdp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diagramColors" Target="../diagrams/colors5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4.xml"/><Relationship Id="rId12" Type="http://schemas.openxmlformats.org/officeDocument/2006/relationships/diagramQuickStyle" Target="../diagrams/quickStyle5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4.xml"/><Relationship Id="rId11" Type="http://schemas.openxmlformats.org/officeDocument/2006/relationships/diagramLayout" Target="../diagrams/layout5.xml"/><Relationship Id="rId5" Type="http://schemas.openxmlformats.org/officeDocument/2006/relationships/diagramData" Target="../diagrams/data4.xml"/><Relationship Id="rId15" Type="http://schemas.openxmlformats.org/officeDocument/2006/relationships/image" Target="../media/image6.jpeg"/><Relationship Id="rId10" Type="http://schemas.openxmlformats.org/officeDocument/2006/relationships/diagramData" Target="../diagrams/data5.xml"/><Relationship Id="rId4" Type="http://schemas.microsoft.com/office/2007/relationships/hdphoto" Target="../media/hdphoto1.wdp"/><Relationship Id="rId9" Type="http://schemas.microsoft.com/office/2007/relationships/diagramDrawing" Target="../diagrams/drawing4.xml"/><Relationship Id="rId14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A2716-EC1E-4CB1-BA8D-BA0C70A9D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988" y="451915"/>
            <a:ext cx="9471842" cy="2971801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Операционные системы реального времени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A2E92C-A3FE-43E8-AAF6-C59564F71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957" y="4210236"/>
            <a:ext cx="11016272" cy="3753035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 Narrow" panose="020B0606020202030204" pitchFamily="34" charset="0"/>
              </a:rPr>
              <a:t>Выполнили: Студенты I</a:t>
            </a:r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I</a:t>
            </a:r>
            <a:r>
              <a:rPr lang="ru-RU" b="1" dirty="0">
                <a:solidFill>
                  <a:schemeClr val="bg1"/>
                </a:solidFill>
                <a:latin typeface="Arial Narrow" panose="020B0606020202030204" pitchFamily="34" charset="0"/>
              </a:rPr>
              <a:t> курса, группы И-2-18 </a:t>
            </a:r>
          </a:p>
          <a:p>
            <a:r>
              <a:rPr lang="ru-RU" b="1" dirty="0">
                <a:solidFill>
                  <a:schemeClr val="bg1"/>
                </a:solidFill>
                <a:latin typeface="Arial Narrow" panose="020B0606020202030204" pitchFamily="34" charset="0"/>
              </a:rPr>
              <a:t>Мартыненко Роман Сергеевич</a:t>
            </a:r>
          </a:p>
          <a:p>
            <a:r>
              <a:rPr lang="ru-RU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Аблаев</a:t>
            </a:r>
            <a:r>
              <a:rPr lang="ru-RU" b="1" dirty="0">
                <a:solidFill>
                  <a:schemeClr val="bg1"/>
                </a:solidFill>
                <a:latin typeface="Arial Narrow" panose="020B0606020202030204" pitchFamily="34" charset="0"/>
              </a:rPr>
              <a:t> Артур </a:t>
            </a:r>
            <a:r>
              <a:rPr lang="ru-RU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Зинурович</a:t>
            </a:r>
            <a:endParaRPr lang="ru-RU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br>
              <a:rPr lang="ru-RU" i="1" dirty="0">
                <a:solidFill>
                  <a:schemeClr val="tx1"/>
                </a:solidFill>
              </a:rPr>
            </a:br>
            <a:br>
              <a:rPr lang="ru-RU" i="1" dirty="0">
                <a:solidFill>
                  <a:schemeClr val="tx1"/>
                </a:solidFill>
              </a:rPr>
            </a:br>
            <a:endParaRPr lang="ru-RU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ru-RU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38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2">
            <a:extLst>
              <a:ext uri="{FF2B5EF4-FFF2-40B4-BE49-F238E27FC236}">
                <a16:creationId xmlns:a16="http://schemas.microsoft.com/office/drawing/2014/main" id="{CA57CBE3-28D9-41B2-A296-A088976C306D}"/>
              </a:ext>
            </a:extLst>
          </p:cNvPr>
          <p:cNvSpPr txBox="1">
            <a:spLocks/>
          </p:cNvSpPr>
          <p:nvPr/>
        </p:nvSpPr>
        <p:spPr>
          <a:xfrm>
            <a:off x="743090" y="123985"/>
            <a:ext cx="10922795" cy="63586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4000" b="1" dirty="0">
                <a:solidFill>
                  <a:schemeClr val="bg2"/>
                </a:solidFill>
                <a:latin typeface="Arial Narrow" panose="020B0606020202030204" pitchFamily="34" charset="0"/>
              </a:rPr>
              <a:t>архитектуры ОСРВ </a:t>
            </a:r>
            <a:endParaRPr lang="ru-RU" sz="2400" b="1" dirty="0">
              <a:solidFill>
                <a:schemeClr val="bg2"/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F4BB20-9F9F-4A9C-8246-2C9511F88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497" y="664003"/>
            <a:ext cx="6335503" cy="6335503"/>
          </a:xfrm>
          <a:prstGeom prst="rect">
            <a:avLst/>
          </a:prstGeom>
        </p:spPr>
      </p:pic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D6C156BB-360C-4E6B-A078-84A8542889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4656535"/>
              </p:ext>
            </p:extLst>
          </p:nvPr>
        </p:nvGraphicFramePr>
        <p:xfrm>
          <a:off x="272955" y="664004"/>
          <a:ext cx="5583542" cy="6193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1220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2">
            <a:extLst>
              <a:ext uri="{FF2B5EF4-FFF2-40B4-BE49-F238E27FC236}">
                <a16:creationId xmlns:a16="http://schemas.microsoft.com/office/drawing/2014/main" id="{CA57CBE3-28D9-41B2-A296-A088976C306D}"/>
              </a:ext>
            </a:extLst>
          </p:cNvPr>
          <p:cNvSpPr txBox="1">
            <a:spLocks/>
          </p:cNvSpPr>
          <p:nvPr/>
        </p:nvSpPr>
        <p:spPr>
          <a:xfrm>
            <a:off x="743090" y="123985"/>
            <a:ext cx="10922795" cy="63586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4000" b="1" dirty="0">
                <a:solidFill>
                  <a:schemeClr val="bg2"/>
                </a:solidFill>
                <a:latin typeface="Arial Narrow" panose="020B0606020202030204" pitchFamily="34" charset="0"/>
              </a:rPr>
              <a:t>архитектуры ОСРВ </a:t>
            </a:r>
            <a:endParaRPr lang="ru-RU" sz="2400" b="1" dirty="0">
              <a:solidFill>
                <a:schemeClr val="bg2"/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8D1B76-489D-438E-A9EB-AA0002653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497" y="1577220"/>
            <a:ext cx="6410963" cy="4305870"/>
          </a:xfrm>
          <a:prstGeom prst="rect">
            <a:avLst/>
          </a:prstGeom>
        </p:spPr>
      </p:pic>
      <p:graphicFrame>
        <p:nvGraphicFramePr>
          <p:cNvPr id="14" name="Схема 13">
            <a:extLst>
              <a:ext uri="{FF2B5EF4-FFF2-40B4-BE49-F238E27FC236}">
                <a16:creationId xmlns:a16="http://schemas.microsoft.com/office/drawing/2014/main" id="{1CD5E568-C4CD-44D6-B19D-B014BD186C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8498219"/>
              </p:ext>
            </p:extLst>
          </p:nvPr>
        </p:nvGraphicFramePr>
        <p:xfrm>
          <a:off x="272955" y="759854"/>
          <a:ext cx="5583542" cy="6098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1374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2">
            <a:extLst>
              <a:ext uri="{FF2B5EF4-FFF2-40B4-BE49-F238E27FC236}">
                <a16:creationId xmlns:a16="http://schemas.microsoft.com/office/drawing/2014/main" id="{CA57CBE3-28D9-41B2-A296-A088976C306D}"/>
              </a:ext>
            </a:extLst>
          </p:cNvPr>
          <p:cNvSpPr txBox="1">
            <a:spLocks/>
          </p:cNvSpPr>
          <p:nvPr/>
        </p:nvSpPr>
        <p:spPr>
          <a:xfrm>
            <a:off x="743090" y="123985"/>
            <a:ext cx="10922795" cy="63586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4000" b="1" dirty="0">
                <a:solidFill>
                  <a:schemeClr val="bg2"/>
                </a:solidFill>
                <a:latin typeface="Arial Narrow" panose="020B0606020202030204" pitchFamily="34" charset="0"/>
              </a:rPr>
              <a:t>архитектуры ОСРВ </a:t>
            </a:r>
            <a:endParaRPr lang="ru-RU" sz="2400" b="1" dirty="0">
              <a:solidFill>
                <a:schemeClr val="bg2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3BCE2C-18B7-4820-AA4B-F53D45AB1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461" y="895738"/>
            <a:ext cx="6467539" cy="5962262"/>
          </a:xfrm>
          <a:prstGeom prst="rect">
            <a:avLst/>
          </a:prstGeom>
        </p:spPr>
      </p:pic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96E9610F-876C-415D-B769-52E991BA8D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9946959"/>
              </p:ext>
            </p:extLst>
          </p:nvPr>
        </p:nvGraphicFramePr>
        <p:xfrm>
          <a:off x="272955" y="759854"/>
          <a:ext cx="5583542" cy="6098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6751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2">
            <a:extLst>
              <a:ext uri="{FF2B5EF4-FFF2-40B4-BE49-F238E27FC236}">
                <a16:creationId xmlns:a16="http://schemas.microsoft.com/office/drawing/2014/main" id="{9FB5F50D-C5C9-464F-8AA7-5FB1B06A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90" y="123985"/>
            <a:ext cx="10922795" cy="635869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2"/>
                </a:solidFill>
                <a:latin typeface="Arial Narrow" panose="020B0606020202030204" pitchFamily="34" charset="0"/>
              </a:rPr>
              <a:t>Архитектура «клиент-сервер»</a:t>
            </a: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3AD7F0DF-86C1-46B9-8B80-539AB6B03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036792"/>
              </p:ext>
            </p:extLst>
          </p:nvPr>
        </p:nvGraphicFramePr>
        <p:xfrm>
          <a:off x="476176" y="1848546"/>
          <a:ext cx="11456621" cy="3849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FC1CE52-BF33-4C52-9A61-B1CADFE33588}"/>
              </a:ext>
            </a:extLst>
          </p:cNvPr>
          <p:cNvSpPr/>
          <p:nvPr/>
        </p:nvSpPr>
        <p:spPr>
          <a:xfrm>
            <a:off x="526116" y="755433"/>
            <a:ext cx="11139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Преимущества такой архитектуры:</a:t>
            </a:r>
          </a:p>
        </p:txBody>
      </p:sp>
    </p:spTree>
    <p:extLst>
      <p:ext uri="{BB962C8B-B14F-4D97-AF65-F5344CB8AC3E}">
        <p14:creationId xmlns:p14="http://schemas.microsoft.com/office/powerpoint/2010/main" val="213269679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2">
            <a:extLst>
              <a:ext uri="{FF2B5EF4-FFF2-40B4-BE49-F238E27FC236}">
                <a16:creationId xmlns:a16="http://schemas.microsoft.com/office/drawing/2014/main" id="{9FB5F50D-C5C9-464F-8AA7-5FB1B06A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90" y="123985"/>
            <a:ext cx="10922795" cy="635869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2"/>
                </a:solidFill>
                <a:latin typeface="Arial Narrow" panose="020B0606020202030204" pitchFamily="34" charset="0"/>
              </a:rPr>
              <a:t>Примеры</a:t>
            </a:r>
            <a:endParaRPr lang="ru-RU" sz="2400" b="1" dirty="0">
              <a:solidFill>
                <a:schemeClr val="bg2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7C96A40-0E32-4E24-BFD1-4E5D245E1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829"/>
            <a:ext cx="12192000" cy="61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6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2">
            <a:extLst>
              <a:ext uri="{FF2B5EF4-FFF2-40B4-BE49-F238E27FC236}">
                <a16:creationId xmlns:a16="http://schemas.microsoft.com/office/drawing/2014/main" id="{9FB5F50D-C5C9-464F-8AA7-5FB1B06A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90" y="123985"/>
            <a:ext cx="10922795" cy="635869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2"/>
                </a:solidFill>
                <a:latin typeface="Arial Narrow" panose="020B0606020202030204" pitchFamily="34" charset="0"/>
              </a:rPr>
              <a:t>Примеры</a:t>
            </a:r>
            <a:endParaRPr lang="ru-RU" sz="2400" b="1" dirty="0">
              <a:solidFill>
                <a:schemeClr val="bg2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126340-04A8-46E5-ACF6-FD9122F68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33101"/>
            <a:ext cx="6954220" cy="230537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89B34A-D695-4D71-8B71-2CA8E0CE1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476" y="552048"/>
            <a:ext cx="3896269" cy="26864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FFA744-523E-42B3-A991-52D67ED90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480" y="3441728"/>
            <a:ext cx="4108310" cy="3075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3273CC-097F-485E-BDFB-536FC6B5F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211" y="3441728"/>
            <a:ext cx="5039534" cy="320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4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6AEEBD50-2A75-472E-886E-5D3C6742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0" y="2592154"/>
            <a:ext cx="8534400" cy="1673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425997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93B368-E36C-49E9-A33C-8A9FD0AC7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8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A2716-EC1E-4CB1-BA8D-BA0C70A9D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079" y="2645858"/>
            <a:ext cx="9471842" cy="156317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ru-RU" b="1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История Встроенных Системы</a:t>
            </a:r>
            <a:endParaRPr lang="ru-RU" b="1" i="1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74667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2">
            <a:extLst>
              <a:ext uri="{FF2B5EF4-FFF2-40B4-BE49-F238E27FC236}">
                <a16:creationId xmlns:a16="http://schemas.microsoft.com/office/drawing/2014/main" id="{9FB5F50D-C5C9-464F-8AA7-5FB1B06A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90" y="123985"/>
            <a:ext cx="10922795" cy="635869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2"/>
                </a:solidFill>
                <a:latin typeface="Arial Narrow" panose="020B0606020202030204" pitchFamily="34" charset="0"/>
              </a:rPr>
              <a:t>Что такое Система реального времени</a:t>
            </a:r>
            <a:endParaRPr lang="ru-RU" sz="2400" b="1" dirty="0">
              <a:solidFill>
                <a:schemeClr val="bg2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3F2623F8-D1E3-4545-A86F-52D3271B7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5658664"/>
              </p:ext>
            </p:extLst>
          </p:nvPr>
        </p:nvGraphicFramePr>
        <p:xfrm>
          <a:off x="740491" y="759854"/>
          <a:ext cx="8056958" cy="2612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48E4F4-CFD0-4EA8-8530-1E1E7BD646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72796">
            <a:off x="6808005" y="3548384"/>
            <a:ext cx="5569885" cy="29964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532C55-F155-4A88-92BE-94968412B5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871" y="984739"/>
            <a:ext cx="3352129" cy="2444261"/>
          </a:xfrm>
          <a:prstGeom prst="rect">
            <a:avLst/>
          </a:prstGeom>
        </p:spPr>
      </p:pic>
      <p:pic>
        <p:nvPicPr>
          <p:cNvPr id="1028" name="Picture 4" descr="Первая АЭС в Узбекистане. Будет строить «Росатом» - Ритм Евразии">
            <a:extLst>
              <a:ext uri="{FF2B5EF4-FFF2-40B4-BE49-F238E27FC236}">
                <a16:creationId xmlns:a16="http://schemas.microsoft.com/office/drawing/2014/main" id="{CCD37686-79AB-46BA-AEAB-3EA0FC4E5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831" y="3485693"/>
            <a:ext cx="5412342" cy="292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4E18F87-DEDE-47A7-B5E7-5F1A15D45D4D}"/>
              </a:ext>
            </a:extLst>
          </p:cNvPr>
          <p:cNvSpPr/>
          <p:nvPr/>
        </p:nvSpPr>
        <p:spPr>
          <a:xfrm>
            <a:off x="4062581" y="5351791"/>
            <a:ext cx="2033419" cy="1063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АЭС</a:t>
            </a:r>
          </a:p>
        </p:txBody>
      </p:sp>
    </p:spTree>
    <p:extLst>
      <p:ext uri="{BB962C8B-B14F-4D97-AF65-F5344CB8AC3E}">
        <p14:creationId xmlns:p14="http://schemas.microsoft.com/office/powerpoint/2010/main" val="413887996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2">
            <a:extLst>
              <a:ext uri="{FF2B5EF4-FFF2-40B4-BE49-F238E27FC236}">
                <a16:creationId xmlns:a16="http://schemas.microsoft.com/office/drawing/2014/main" id="{9FB5F50D-C5C9-464F-8AA7-5FB1B06A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90" y="123985"/>
            <a:ext cx="10922795" cy="635869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2"/>
                </a:solidFill>
                <a:latin typeface="Arial Narrow" panose="020B0606020202030204" pitchFamily="34" charset="0"/>
              </a:rPr>
              <a:t>Области применения СРВ</a:t>
            </a:r>
            <a:endParaRPr lang="ru-RU" sz="2400" b="1" dirty="0">
              <a:solidFill>
                <a:schemeClr val="bg2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4EF63C06-8D69-40A6-B778-9A5656C27A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1534594"/>
              </p:ext>
            </p:extLst>
          </p:nvPr>
        </p:nvGraphicFramePr>
        <p:xfrm>
          <a:off x="178164" y="759854"/>
          <a:ext cx="11835673" cy="6098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549413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E829B5-9A3F-4563-B712-8FC3072E5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71"/>
            <a:ext cx="12192000" cy="6860771"/>
          </a:xfrm>
          <a:prstGeom prst="rect">
            <a:avLst/>
          </a:prstGeom>
        </p:spPr>
      </p:pic>
      <p:sp>
        <p:nvSpPr>
          <p:cNvPr id="4" name="Заголовок 12">
            <a:extLst>
              <a:ext uri="{FF2B5EF4-FFF2-40B4-BE49-F238E27FC236}">
                <a16:creationId xmlns:a16="http://schemas.microsoft.com/office/drawing/2014/main" id="{BC65153F-CD90-44F9-93AA-7DC9A74EC378}"/>
              </a:ext>
            </a:extLst>
          </p:cNvPr>
          <p:cNvSpPr txBox="1">
            <a:spLocks/>
          </p:cNvSpPr>
          <p:nvPr/>
        </p:nvSpPr>
        <p:spPr>
          <a:xfrm>
            <a:off x="743090" y="123985"/>
            <a:ext cx="10922795" cy="63586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Отличительные черты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RTOS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4FF76091-39BF-4B33-8FB8-C5C1A57F47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6639723"/>
              </p:ext>
            </p:extLst>
          </p:nvPr>
        </p:nvGraphicFramePr>
        <p:xfrm>
          <a:off x="5117816" y="3654970"/>
          <a:ext cx="6763034" cy="3184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C7ABC70-19F2-4760-ABE3-A1D98585C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485583"/>
              </p:ext>
            </p:extLst>
          </p:nvPr>
        </p:nvGraphicFramePr>
        <p:xfrm>
          <a:off x="671795" y="1028659"/>
          <a:ext cx="11065383" cy="5252622"/>
        </p:xfrm>
        <a:graphic>
          <a:graphicData uri="http://schemas.openxmlformats.org/drawingml/2006/table">
            <a:tbl>
              <a:tblPr>
                <a:noFill/>
                <a:tableStyleId>{5940675A-B579-460E-94D1-54222C63F5DA}</a:tableStyleId>
              </a:tblPr>
              <a:tblGrid>
                <a:gridCol w="2889576">
                  <a:extLst>
                    <a:ext uri="{9D8B030D-6E8A-4147-A177-3AD203B41FA5}">
                      <a16:colId xmlns:a16="http://schemas.microsoft.com/office/drawing/2014/main" val="3597526816"/>
                    </a:ext>
                  </a:extLst>
                </a:gridCol>
                <a:gridCol w="4094328">
                  <a:extLst>
                    <a:ext uri="{9D8B030D-6E8A-4147-A177-3AD203B41FA5}">
                      <a16:colId xmlns:a16="http://schemas.microsoft.com/office/drawing/2014/main" val="2248512070"/>
                    </a:ext>
                  </a:extLst>
                </a:gridCol>
                <a:gridCol w="4081479">
                  <a:extLst>
                    <a:ext uri="{9D8B030D-6E8A-4147-A177-3AD203B41FA5}">
                      <a16:colId xmlns:a16="http://schemas.microsoft.com/office/drawing/2014/main" val="1372946901"/>
                    </a:ext>
                  </a:extLst>
                </a:gridCol>
              </a:tblGrid>
              <a:tr h="682412">
                <a:tc>
                  <a:txBody>
                    <a:bodyPr/>
                    <a:lstStyle/>
                    <a:p>
                      <a:pPr algn="ctr"/>
                      <a:endParaRPr lang="ru-RU" sz="2200" b="1" dirty="0">
                        <a:effectLst/>
                      </a:endParaRPr>
                    </a:p>
                  </a:txBody>
                  <a:tcPr marL="58302" marR="58302" marT="29151" marB="2915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>
                          <a:effectLst/>
                        </a:rPr>
                        <a:t>ОС реального времени</a:t>
                      </a:r>
                    </a:p>
                  </a:txBody>
                  <a:tcPr marL="58302" marR="58302" marT="29151" marB="2915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>
                          <a:effectLst/>
                        </a:rPr>
                        <a:t>ОС общего назначения</a:t>
                      </a:r>
                    </a:p>
                  </a:txBody>
                  <a:tcPr marL="58302" marR="58302" marT="29151" marB="2915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763321"/>
                  </a:ext>
                </a:extLst>
              </a:tr>
              <a:tr h="1495283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effectLst/>
                        </a:rPr>
                        <a:t>Основная задача</a:t>
                      </a:r>
                    </a:p>
                  </a:txBody>
                  <a:tcPr marL="58302" marR="58302" marT="29151" marB="2915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200" b="0" dirty="0">
                          <a:effectLst/>
                        </a:rPr>
                        <a:t>Успеть среагировать на события, происходящие на оборудовании</a:t>
                      </a:r>
                    </a:p>
                  </a:txBody>
                  <a:tcPr marL="58302" marR="58302" marT="29151" marB="2915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200" b="0" dirty="0">
                          <a:effectLst/>
                        </a:rPr>
                        <a:t>Оптимально распределить ресурсы компьютера между пользователями и задачами</a:t>
                      </a:r>
                    </a:p>
                  </a:txBody>
                  <a:tcPr marL="58302" marR="58302" marT="29151" marB="2915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47975"/>
                  </a:ext>
                </a:extLst>
              </a:tr>
              <a:tr h="781762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effectLst/>
                        </a:rPr>
                        <a:t>На что ориентирована</a:t>
                      </a:r>
                    </a:p>
                  </a:txBody>
                  <a:tcPr marL="58302" marR="58302" marT="29151" marB="2915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200" b="0" dirty="0">
                          <a:effectLst/>
                        </a:rPr>
                        <a:t>Обработка внешних событий</a:t>
                      </a:r>
                    </a:p>
                  </a:txBody>
                  <a:tcPr marL="58302" marR="58302" marT="29151" marB="2915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200" b="0" dirty="0">
                          <a:effectLst/>
                        </a:rPr>
                        <a:t>Обработка действий пользователя</a:t>
                      </a:r>
                    </a:p>
                  </a:txBody>
                  <a:tcPr marL="58302" marR="58302" marT="29151" marB="2915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100034"/>
                  </a:ext>
                </a:extLst>
              </a:tr>
              <a:tr h="1495283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effectLst/>
                        </a:rPr>
                        <a:t>Как позиционируется</a:t>
                      </a:r>
                    </a:p>
                  </a:txBody>
                  <a:tcPr marL="58302" marR="58302" marT="29151" marB="2915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200" b="0" dirty="0">
                          <a:effectLst/>
                        </a:rPr>
                        <a:t>Инструмент для создания конкретного аппаратно-программного комплекса реального времени</a:t>
                      </a:r>
                    </a:p>
                  </a:txBody>
                  <a:tcPr marL="58302" marR="58302" marT="29151" marB="2915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200" b="0" dirty="0">
                          <a:effectLst/>
                        </a:rPr>
                        <a:t>Воспринимается пользователем как набор приложений, готовых к использованию</a:t>
                      </a:r>
                    </a:p>
                  </a:txBody>
                  <a:tcPr marL="58302" marR="58302" marT="29151" marB="2915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405759"/>
                  </a:ext>
                </a:extLst>
              </a:tr>
              <a:tr h="781762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effectLst/>
                        </a:rPr>
                        <a:t>Кому предназначена</a:t>
                      </a:r>
                    </a:p>
                  </a:txBody>
                  <a:tcPr marL="58302" marR="58302" marT="29151" marB="2915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200" b="0">
                          <a:effectLst/>
                        </a:rPr>
                        <a:t>Квалифицированный разработчик</a:t>
                      </a:r>
                    </a:p>
                  </a:txBody>
                  <a:tcPr marL="58302" marR="58302" marT="29151" marB="2915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200" b="0" dirty="0">
                          <a:effectLst/>
                        </a:rPr>
                        <a:t>Пользователь средней квалификации</a:t>
                      </a:r>
                    </a:p>
                  </a:txBody>
                  <a:tcPr marL="58302" marR="58302" marT="29151" marB="2915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702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638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EDDEC88-6B62-4236-9BE1-63A7A9990A10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3646735" y="2646135"/>
            <a:ext cx="1623842" cy="1287919"/>
          </a:xfrm>
          <a:prstGeom prst="straightConnector1">
            <a:avLst/>
          </a:prstGeom>
          <a:ln w="76200">
            <a:solidFill>
              <a:schemeClr val="accent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Заголовок 12">
            <a:extLst>
              <a:ext uri="{FF2B5EF4-FFF2-40B4-BE49-F238E27FC236}">
                <a16:creationId xmlns:a16="http://schemas.microsoft.com/office/drawing/2014/main" id="{9FB5F50D-C5C9-464F-8AA7-5FB1B06A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90" y="123985"/>
            <a:ext cx="10922795" cy="635869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2"/>
                </a:solidFill>
                <a:latin typeface="Arial Narrow" panose="020B0606020202030204" pitchFamily="34" charset="0"/>
              </a:rPr>
              <a:t>Типы ОСРВ</a:t>
            </a:r>
            <a:endParaRPr lang="ru-RU" sz="2400" b="1" dirty="0">
              <a:solidFill>
                <a:schemeClr val="bg2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C0D942F-E8F3-4F89-A312-F5B16FB9DEBB}"/>
              </a:ext>
            </a:extLst>
          </p:cNvPr>
          <p:cNvSpPr/>
          <p:nvPr/>
        </p:nvSpPr>
        <p:spPr>
          <a:xfrm>
            <a:off x="1425774" y="1568917"/>
            <a:ext cx="955742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Операционная система реального времени</a:t>
            </a:r>
          </a:p>
          <a:p>
            <a:pPr algn="ctr"/>
            <a:r>
              <a:rPr lang="en-US" sz="32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(real-time operating system)</a:t>
            </a:r>
            <a:endParaRPr lang="ru-RU" sz="32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BFE5BA-5113-4F99-B54E-1F5D69E40A27}"/>
              </a:ext>
            </a:extLst>
          </p:cNvPr>
          <p:cNvSpPr/>
          <p:nvPr/>
        </p:nvSpPr>
        <p:spPr>
          <a:xfrm>
            <a:off x="1542375" y="3934054"/>
            <a:ext cx="42087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системы жёсткого реального времени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B8CC73C-088F-4CD9-AF49-6EE76B93436E}"/>
              </a:ext>
            </a:extLst>
          </p:cNvPr>
          <p:cNvSpPr/>
          <p:nvPr/>
        </p:nvSpPr>
        <p:spPr>
          <a:xfrm>
            <a:off x="6792308" y="3934054"/>
            <a:ext cx="39398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системы мягкого реального времени</a:t>
            </a:r>
            <a:endParaRPr lang="ru-RU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77A940B2-2132-45B9-9A56-97BE2F6A7B1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7212135" y="2646135"/>
            <a:ext cx="1550103" cy="1287919"/>
          </a:xfrm>
          <a:prstGeom prst="straightConnector1">
            <a:avLst/>
          </a:prstGeom>
          <a:ln w="76200">
            <a:solidFill>
              <a:schemeClr val="accent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36467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E829B5-9A3F-4563-B712-8FC3072E5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71"/>
            <a:ext cx="12192000" cy="6860771"/>
          </a:xfrm>
          <a:prstGeom prst="rect">
            <a:avLst/>
          </a:prstGeom>
        </p:spPr>
      </p:pic>
      <p:sp>
        <p:nvSpPr>
          <p:cNvPr id="4" name="Заголовок 12">
            <a:extLst>
              <a:ext uri="{FF2B5EF4-FFF2-40B4-BE49-F238E27FC236}">
                <a16:creationId xmlns:a16="http://schemas.microsoft.com/office/drawing/2014/main" id="{BC65153F-CD90-44F9-93AA-7DC9A74EC378}"/>
              </a:ext>
            </a:extLst>
          </p:cNvPr>
          <p:cNvSpPr txBox="1">
            <a:spLocks/>
          </p:cNvSpPr>
          <p:nvPr/>
        </p:nvSpPr>
        <p:spPr>
          <a:xfrm>
            <a:off x="743090" y="123985"/>
            <a:ext cx="10922795" cy="63586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Типы ОСРВ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013C7474-0DEA-4DBB-910F-60B928748B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64092"/>
              </p:ext>
            </p:extLst>
          </p:nvPr>
        </p:nvGraphicFramePr>
        <p:xfrm>
          <a:off x="311150" y="1024102"/>
          <a:ext cx="6243387" cy="2879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A706F6C9-D7A4-434E-9BB4-260720A50A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5602459"/>
              </p:ext>
            </p:extLst>
          </p:nvPr>
        </p:nvGraphicFramePr>
        <p:xfrm>
          <a:off x="4804012" y="3903260"/>
          <a:ext cx="7076837" cy="2830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6146" name="Picture 2" descr="Tesla Shows Off Model S Autopilot Features In New Video | Redmond Pie">
            <a:extLst>
              <a:ext uri="{FF2B5EF4-FFF2-40B4-BE49-F238E27FC236}">
                <a16:creationId xmlns:a16="http://schemas.microsoft.com/office/drawing/2014/main" id="{1538B5C4-2A86-4F1C-B443-7AC0CC1F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0112" y="1228507"/>
            <a:ext cx="5015161" cy="267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altimelinux_logo - The Linux Foundation">
            <a:extLst>
              <a:ext uri="{FF2B5EF4-FFF2-40B4-BE49-F238E27FC236}">
                <a16:creationId xmlns:a16="http://schemas.microsoft.com/office/drawing/2014/main" id="{36C6D270-5A4D-4A99-B4B2-AA3183D4D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010" b="16593"/>
          <a:stretch/>
        </p:blipFill>
        <p:spPr bwMode="auto">
          <a:xfrm>
            <a:off x="311150" y="4387464"/>
            <a:ext cx="4319155" cy="1862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69097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2">
            <a:extLst>
              <a:ext uri="{FF2B5EF4-FFF2-40B4-BE49-F238E27FC236}">
                <a16:creationId xmlns:a16="http://schemas.microsoft.com/office/drawing/2014/main" id="{9FB5F50D-C5C9-464F-8AA7-5FB1B06A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90" y="123985"/>
            <a:ext cx="10922795" cy="635869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2"/>
                </a:solidFill>
                <a:latin typeface="Arial Narrow" panose="020B0606020202030204" pitchFamily="34" charset="0"/>
              </a:rPr>
              <a:t>Требования к ОСРВ</a:t>
            </a:r>
            <a:endParaRPr lang="ru-RU" sz="2400" b="1" dirty="0">
              <a:solidFill>
                <a:schemeClr val="bg2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3AD7F0DF-86C1-46B9-8B80-539AB6B03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9100691"/>
              </p:ext>
            </p:extLst>
          </p:nvPr>
        </p:nvGraphicFramePr>
        <p:xfrm>
          <a:off x="1279595" y="850899"/>
          <a:ext cx="9632810" cy="5156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202132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2">
            <a:extLst>
              <a:ext uri="{FF2B5EF4-FFF2-40B4-BE49-F238E27FC236}">
                <a16:creationId xmlns:a16="http://schemas.microsoft.com/office/drawing/2014/main" id="{9FB5F50D-C5C9-464F-8AA7-5FB1B06A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90" y="123985"/>
            <a:ext cx="10922795" cy="635869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2"/>
                </a:solidFill>
                <a:latin typeface="Arial Narrow" panose="020B0606020202030204" pitchFamily="34" charset="0"/>
              </a:rPr>
              <a:t>Время реакции на события</a:t>
            </a:r>
            <a:endParaRPr lang="ru-RU" sz="2400" b="1" dirty="0">
              <a:solidFill>
                <a:schemeClr val="bg2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3AD7F0DF-86C1-46B9-8B80-539AB6B03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4279763"/>
              </p:ext>
            </p:extLst>
          </p:nvPr>
        </p:nvGraphicFramePr>
        <p:xfrm>
          <a:off x="1323833" y="1733266"/>
          <a:ext cx="9588572" cy="4581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FC1CE52-BF33-4C52-9A61-B1CADFE33588}"/>
              </a:ext>
            </a:extLst>
          </p:cNvPr>
          <p:cNvSpPr/>
          <p:nvPr/>
        </p:nvSpPr>
        <p:spPr>
          <a:xfrm>
            <a:off x="526116" y="755433"/>
            <a:ext cx="111397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Характерное время реакции на события в зависимости от области применения может быть следующим</a:t>
            </a:r>
          </a:p>
        </p:txBody>
      </p:sp>
    </p:spTree>
    <p:extLst>
      <p:ext uri="{BB962C8B-B14F-4D97-AF65-F5344CB8AC3E}">
        <p14:creationId xmlns:p14="http://schemas.microsoft.com/office/powerpoint/2010/main" val="45750099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1850</TotalTime>
  <Words>540</Words>
  <Application>Microsoft Office PowerPoint</Application>
  <PresentationFormat>Широкоэкранный</PresentationFormat>
  <Paragraphs>82</Paragraphs>
  <Slides>16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 Narrow</vt:lpstr>
      <vt:lpstr>Calibri</vt:lpstr>
      <vt:lpstr>Century Gothic</vt:lpstr>
      <vt:lpstr>Wingdings 3</vt:lpstr>
      <vt:lpstr>Сектор</vt:lpstr>
      <vt:lpstr>Операционные системы реального времени </vt:lpstr>
      <vt:lpstr>История Встроенных Системы</vt:lpstr>
      <vt:lpstr>Что такое Система реального времени</vt:lpstr>
      <vt:lpstr>Области применения СРВ</vt:lpstr>
      <vt:lpstr>Презентация PowerPoint</vt:lpstr>
      <vt:lpstr>Типы ОСРВ</vt:lpstr>
      <vt:lpstr>Презентация PowerPoint</vt:lpstr>
      <vt:lpstr>Требования к ОСРВ</vt:lpstr>
      <vt:lpstr>Время реакции на события</vt:lpstr>
      <vt:lpstr>Презентация PowerPoint</vt:lpstr>
      <vt:lpstr>Презентация PowerPoint</vt:lpstr>
      <vt:lpstr>Презентация PowerPoint</vt:lpstr>
      <vt:lpstr>Архитектура «клиент-сервер»</vt:lpstr>
      <vt:lpstr>Примеры</vt:lpstr>
      <vt:lpstr>Примеры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Георгий</dc:creator>
  <cp:lastModifiedBy>Роман Мартыненко</cp:lastModifiedBy>
  <cp:revision>125</cp:revision>
  <dcterms:created xsi:type="dcterms:W3CDTF">2017-11-16T17:01:23Z</dcterms:created>
  <dcterms:modified xsi:type="dcterms:W3CDTF">2020-05-14T08:17:45Z</dcterms:modified>
</cp:coreProperties>
</file>